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258" r:id="rId2"/>
    <p:sldId id="259" r:id="rId3"/>
    <p:sldId id="280" r:id="rId4"/>
    <p:sldId id="283" r:id="rId5"/>
    <p:sldId id="284" r:id="rId6"/>
    <p:sldId id="281" r:id="rId7"/>
    <p:sldId id="260" r:id="rId8"/>
    <p:sldId id="261" r:id="rId9"/>
    <p:sldId id="291" r:id="rId10"/>
    <p:sldId id="292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82" r:id="rId25"/>
    <p:sldId id="285" r:id="rId26"/>
    <p:sldId id="286" r:id="rId27"/>
    <p:sldId id="289" r:id="rId28"/>
    <p:sldId id="288" r:id="rId29"/>
    <p:sldId id="290" r:id="rId30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7F"/>
    <a:srgbClr val="C69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81" autoAdjust="0"/>
  </p:normalViewPr>
  <p:slideViewPr>
    <p:cSldViewPr showGuides="1">
      <p:cViewPr>
        <p:scale>
          <a:sx n="100" d="100"/>
          <a:sy n="100" d="100"/>
        </p:scale>
        <p:origin x="-30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serv01cl\Niw\Data\Research\Income%20Distribution\August%202012%20Conference\Kevin's%20Results\Final%20Tables%20072812\Table1a%20-%20Inc%20Quintiles%20-%20Scaled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Earned income</c:v>
                </c:pt>
              </c:strCache>
            </c:strRef>
          </c:tx>
          <c:spPr>
            <a:solidFill>
              <a:srgbClr val="00267F"/>
            </a:solidFill>
          </c:spPr>
          <c:invertIfNegative val="0"/>
          <c:cat>
            <c:strRef>
              <c:f>Sheet1!$B$3:$F$3</c:f>
              <c:strCache>
                <c:ptCount val="5"/>
                <c:pt idx="0">
                  <c:v>Lowest</c:v>
                </c:pt>
                <c:pt idx="1">
                  <c:v>2nd</c:v>
                </c:pt>
                <c:pt idx="2">
                  <c:v>Middle</c:v>
                </c:pt>
                <c:pt idx="3">
                  <c:v>4th</c:v>
                </c:pt>
                <c:pt idx="4">
                  <c:v>Highest</c:v>
                </c:pt>
              </c:strCache>
            </c:strRef>
          </c:cat>
          <c:val>
            <c:numRef>
              <c:f>Sheet1!$B$4:$F$4</c:f>
              <c:numCache>
                <c:formatCode>0.0%</c:formatCode>
                <c:ptCount val="5"/>
                <c:pt idx="0">
                  <c:v>0.53249999999999997</c:v>
                </c:pt>
                <c:pt idx="1">
                  <c:v>0.53650513294830293</c:v>
                </c:pt>
                <c:pt idx="2">
                  <c:v>0.62906863724034778</c:v>
                </c:pt>
                <c:pt idx="3">
                  <c:v>0.73804674481572874</c:v>
                </c:pt>
                <c:pt idx="4">
                  <c:v>0.69017792379567544</c:v>
                </c:pt>
              </c:numCache>
            </c:numRef>
          </c:val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Property income</c:v>
                </c:pt>
              </c:strCache>
            </c:strRef>
          </c:tx>
          <c:spPr>
            <a:solidFill>
              <a:srgbClr val="C69200"/>
            </a:solidFill>
          </c:spPr>
          <c:invertIfNegative val="0"/>
          <c:cat>
            <c:strRef>
              <c:f>Sheet1!$B$3:$F$3</c:f>
              <c:strCache>
                <c:ptCount val="5"/>
                <c:pt idx="0">
                  <c:v>Lowest</c:v>
                </c:pt>
                <c:pt idx="1">
                  <c:v>2nd</c:v>
                </c:pt>
                <c:pt idx="2">
                  <c:v>Middle</c:v>
                </c:pt>
                <c:pt idx="3">
                  <c:v>4th</c:v>
                </c:pt>
                <c:pt idx="4">
                  <c:v>Highest</c:v>
                </c:pt>
              </c:strCache>
            </c:strRef>
          </c:cat>
          <c:val>
            <c:numRef>
              <c:f>Sheet1!$B$5:$F$5</c:f>
              <c:numCache>
                <c:formatCode>0.0%</c:formatCode>
                <c:ptCount val="5"/>
                <c:pt idx="0">
                  <c:v>0</c:v>
                </c:pt>
                <c:pt idx="1">
                  <c:v>7.4454945318794333E-2</c:v>
                </c:pt>
                <c:pt idx="2">
                  <c:v>9.9442296335974956E-2</c:v>
                </c:pt>
                <c:pt idx="3">
                  <c:v>0.12263613077228099</c:v>
                </c:pt>
                <c:pt idx="4">
                  <c:v>0.24027223948172544</c:v>
                </c:pt>
              </c:numCache>
            </c:numRef>
          </c:val>
        </c:ser>
        <c:ser>
          <c:idx val="2"/>
          <c:order val="2"/>
          <c:tx>
            <c:strRef>
              <c:f>Sheet1!$A$6</c:f>
              <c:strCache>
                <c:ptCount val="1"/>
                <c:pt idx="0">
                  <c:v>Government social benefits &amp; other transfers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Sheet1!$B$3:$F$3</c:f>
              <c:strCache>
                <c:ptCount val="5"/>
                <c:pt idx="0">
                  <c:v>Lowest</c:v>
                </c:pt>
                <c:pt idx="1">
                  <c:v>2nd</c:v>
                </c:pt>
                <c:pt idx="2">
                  <c:v>Middle</c:v>
                </c:pt>
                <c:pt idx="3">
                  <c:v>4th</c:v>
                </c:pt>
                <c:pt idx="4">
                  <c:v>Highest</c:v>
                </c:pt>
              </c:strCache>
            </c:strRef>
          </c:cat>
          <c:val>
            <c:numRef>
              <c:f>Sheet1!$B$6:$F$6</c:f>
              <c:numCache>
                <c:formatCode>0.0%</c:formatCode>
                <c:ptCount val="5"/>
                <c:pt idx="0">
                  <c:v>0.46750000000000008</c:v>
                </c:pt>
                <c:pt idx="1">
                  <c:v>0.3890399217329028</c:v>
                </c:pt>
                <c:pt idx="2">
                  <c:v>0.27148906642367748</c:v>
                </c:pt>
                <c:pt idx="3">
                  <c:v>0.13931712441199023</c:v>
                </c:pt>
                <c:pt idx="4">
                  <c:v>6.9549836722599179E-2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7"/>
        <c:overlap val="100"/>
        <c:serLines/>
        <c:axId val="26266624"/>
        <c:axId val="26272512"/>
      </c:barChart>
      <c:catAx>
        <c:axId val="2626662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800"/>
            </a:pPr>
            <a:endParaRPr lang="en-US"/>
          </a:p>
        </c:txPr>
        <c:crossAx val="26272512"/>
        <c:crosses val="autoZero"/>
        <c:auto val="1"/>
        <c:lblAlgn val="ctr"/>
        <c:lblOffset val="100"/>
        <c:noMultiLvlLbl val="0"/>
      </c:catAx>
      <c:valAx>
        <c:axId val="26272512"/>
        <c:scaling>
          <c:orientation val="minMax"/>
          <c:max val="1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en-US"/>
          </a:p>
        </c:txPr>
        <c:crossAx val="2626662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0.87265</cdr:x>
      <cdr:y>0.0255</cdr:y>
    </cdr:from>
    <cdr:to>
      <cdr:x>0.90935</cdr:x>
      <cdr:y>0.36112</cdr:y>
    </cdr:to>
    <cdr:sp macro="" textlink="">
      <cdr:nvSpPr>
        <cdr:cNvPr id="2" name="Text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rot="16200000">
          <a:off x="6632278" y="811706"/>
          <a:ext cx="1676399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1pPr>
          <a:lvl2pPr marL="4572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2pPr>
          <a:lvl3pPr marL="9144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3pPr>
          <a:lvl4pPr marL="13716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4pPr>
          <a:lvl5pPr marL="18288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9pPr>
        </a:lstStyle>
        <a:p xmlns:a="http://schemas.openxmlformats.org/drawingml/2006/main">
          <a:pPr eaLnBrk="1" hangingPunct="1"/>
          <a:r>
            <a:rPr lang="en-US" sz="1400" b="1" dirty="0" smtClean="0">
              <a:solidFill>
                <a:schemeClr val="bg1"/>
              </a:solidFill>
              <a:latin typeface="+mn-lt"/>
            </a:rPr>
            <a:t>Property</a:t>
          </a:r>
          <a:endParaRPr lang="en-US" sz="1400" b="1" dirty="0">
            <a:solidFill>
              <a:schemeClr val="bg1"/>
            </a:solidFill>
            <a:latin typeface="+mn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7FDFF84-7F62-4C04-B786-A9CCE79F8887}" type="datetimeFigureOut">
              <a:rPr lang="en-US"/>
              <a:pPr>
                <a:defRPr/>
              </a:pPr>
              <a:t>11/15/2012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1C268A-44F0-4D2D-A262-0CE1E6DC1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41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DCB1404-303C-4DCA-AE0B-E0B5FD3A2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B1404-303C-4DCA-AE0B-E0B5FD3A23B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874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 From</a:t>
            </a:r>
            <a:r>
              <a:rPr lang="en-US" baseline="0" dirty="0" smtClean="0"/>
              <a:t> table 11 of Clint’s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B8B71-37DC-446A-807D-E68214BFF434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9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6363" y="6492875"/>
            <a:ext cx="13160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1400" b="1" smtClean="0">
                <a:solidFill>
                  <a:srgbClr val="00267F"/>
                </a:solidFill>
                <a:latin typeface="Trebuchet MS" pitchFamily="34" charset="0"/>
              </a:rPr>
              <a:t>www.bea.gov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371600"/>
            <a:ext cx="8534400" cy="1470025"/>
          </a:xfrm>
        </p:spPr>
        <p:txBody>
          <a:bodyPr/>
          <a:lstStyle>
            <a:lvl1pPr>
              <a:defRPr sz="4800"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971800"/>
            <a:ext cx="7772400" cy="838200"/>
          </a:xfrm>
        </p:spPr>
        <p:txBody>
          <a:bodyPr/>
          <a:lstStyle>
            <a:lvl1pPr marL="0" indent="0" algn="ctr">
              <a:buFont typeface="Trebuchet MS" pitchFamily="34" charset="0"/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36101-F99F-494A-9BA7-6B59AAA4E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88602-D4F1-4A3A-9B09-622B3DAF2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E31B2-AB8B-47CF-B1AC-325B58CF5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DBE7A-3C4E-4E8C-BE03-A199F5415C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639DC-6B0C-4255-B1B5-6545D12819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08413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3808412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6D0E0-89C1-4F5B-B8F5-667995DAE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B5C4E-7F7E-45AE-A041-80FBC217E1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86FC0-92AD-489D-871D-D5F764545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CDCFB-26EF-4BC5-AA7D-59FB00AB9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83B90-6D30-46AC-879F-4C522BC42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9C08E-8855-4F2D-8F33-F269BBA20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BAR FINAL wZer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6922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7000"/>
            <a:ext cx="381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267F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CE041CC9-0A5C-462A-9690-39C3032EA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106363" y="6492875"/>
            <a:ext cx="13160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1400" b="1" smtClean="0">
                <a:solidFill>
                  <a:srgbClr val="00267F"/>
                </a:solidFill>
                <a:latin typeface="Trebuchet MS" pitchFamily="34" charset="0"/>
              </a:rPr>
              <a:t>www.bea.gov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69200"/>
        </a:buClr>
        <a:buFont typeface="Trebuchet MS" pitchFamily="34" charset="0"/>
        <a:buChar char="▪"/>
        <a:defRPr sz="3200">
          <a:solidFill>
            <a:srgbClr val="00267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69200"/>
        </a:buClr>
        <a:buFont typeface="Wingdings" pitchFamily="2" charset="2"/>
        <a:buChar char="§"/>
        <a:defRPr sz="2800">
          <a:solidFill>
            <a:srgbClr val="00267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69200"/>
        </a:buClr>
        <a:buFont typeface="Wingdings" pitchFamily="2" charset="2"/>
        <a:buChar char="§"/>
        <a:defRPr sz="2400">
          <a:solidFill>
            <a:srgbClr val="00267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69200"/>
        </a:buClr>
        <a:buFont typeface="Wingdings" pitchFamily="2" charset="2"/>
        <a:buChar char="§"/>
        <a:defRPr sz="2000">
          <a:solidFill>
            <a:srgbClr val="00267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69200"/>
        </a:buClr>
        <a:buFont typeface="Wingdings" pitchFamily="2" charset="2"/>
        <a:buChar char="§"/>
        <a:defRPr sz="2000">
          <a:solidFill>
            <a:srgbClr val="00267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69200"/>
        </a:buClr>
        <a:buFont typeface="Wingdings" pitchFamily="2" charset="2"/>
        <a:buChar char="§"/>
        <a:defRPr sz="2000">
          <a:solidFill>
            <a:srgbClr val="00267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69200"/>
        </a:buClr>
        <a:buFont typeface="Wingdings" pitchFamily="2" charset="2"/>
        <a:buChar char="§"/>
        <a:defRPr sz="2000">
          <a:solidFill>
            <a:srgbClr val="00267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69200"/>
        </a:buClr>
        <a:buFont typeface="Wingdings" pitchFamily="2" charset="2"/>
        <a:buChar char="§"/>
        <a:defRPr sz="2000">
          <a:solidFill>
            <a:srgbClr val="00267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69200"/>
        </a:buClr>
        <a:buFont typeface="Wingdings" pitchFamily="2" charset="2"/>
        <a:buChar char="§"/>
        <a:defRPr sz="2000">
          <a:solidFill>
            <a:srgbClr val="00267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1.xls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Excel_Worksheet3.xls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Excel_Worksheet4.xls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Excel_Worksheet5.xls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Excel_Worksheet6.xlsx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Excel_97-2003_Worksheet1.xls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2.png"/><Relationship Id="rId4" Type="http://schemas.openxmlformats.org/officeDocument/2006/relationships/oleObject" Target="../embeddings/Microsoft_Excel_97-2003_Worksheet2.xls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19200"/>
            <a:ext cx="8534400" cy="2286000"/>
          </a:xfrm>
        </p:spPr>
        <p:txBody>
          <a:bodyPr/>
          <a:lstStyle/>
          <a:p>
            <a:pPr eaLnBrk="1" hangingPunct="1"/>
            <a:r>
              <a:rPr lang="en-US" smtClean="0"/>
              <a:t>Consumer Income &amp; Expenditures:  Integrating Micro &amp; Macro Data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gray">
          <a:xfrm>
            <a:off x="1393825" y="4495800"/>
            <a:ext cx="63261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rebuchet MS" pitchFamily="34" charset="0"/>
              </a:rPr>
              <a:t>Clinton P. McCully</a:t>
            </a:r>
          </a:p>
          <a:p>
            <a:r>
              <a:rPr lang="en-US" sz="2000" i="1" dirty="0" smtClean="0">
                <a:solidFill>
                  <a:schemeClr val="bg1"/>
                </a:solidFill>
                <a:latin typeface="Trebuchet MS" pitchFamily="34" charset="0"/>
              </a:rPr>
              <a:t>BEA Advisory Committee Meeting</a:t>
            </a:r>
            <a:endParaRPr lang="en-US" sz="2000" i="1" dirty="0">
              <a:solidFill>
                <a:schemeClr val="bg1"/>
              </a:solidFill>
              <a:latin typeface="Trebuchet MS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Trebuchet MS" pitchFamily="34" charset="0"/>
              </a:rPr>
              <a:t>November 16, </a:t>
            </a:r>
            <a:r>
              <a:rPr lang="en-US" sz="1600" dirty="0">
                <a:solidFill>
                  <a:schemeClr val="bg1"/>
                </a:solidFill>
                <a:latin typeface="Trebuchet MS" pitchFamily="34" charset="0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509B2AA-318F-46B0-A145-8F90CB46B1E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Household Expenditure Measures</a:t>
            </a:r>
          </a:p>
        </p:txBody>
      </p:sp>
      <p:sp>
        <p:nvSpPr>
          <p:cNvPr id="8196" name="Content Placeholder 5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486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CE Consumer expenditures</a:t>
            </a:r>
          </a:p>
          <a:p>
            <a:pPr lvl="1" eaLnBrk="1" hangingPunct="1"/>
            <a:r>
              <a:rPr lang="en-US" sz="2000" dirty="0" smtClean="0"/>
              <a:t>Measures household out-of-pocket expenditures</a:t>
            </a:r>
          </a:p>
          <a:p>
            <a:pPr lvl="2" eaLnBrk="1" hangingPunct="1"/>
            <a:r>
              <a:rPr lang="en-US" sz="2000" dirty="0" smtClean="0"/>
              <a:t>Purchases of goods &amp; services</a:t>
            </a:r>
          </a:p>
          <a:p>
            <a:pPr lvl="2" eaLnBrk="1" hangingPunct="1"/>
            <a:r>
              <a:rPr lang="en-US" sz="2000" dirty="0" smtClean="0"/>
              <a:t>Interest (including mortgage)</a:t>
            </a:r>
          </a:p>
          <a:p>
            <a:pPr lvl="2" eaLnBrk="1" hangingPunct="1"/>
            <a:r>
              <a:rPr lang="en-US" sz="2000" dirty="0" smtClean="0"/>
              <a:t>Other owner-occupied housing expenses</a:t>
            </a:r>
          </a:p>
          <a:p>
            <a:pPr lvl="2" eaLnBrk="1" hangingPunct="1"/>
            <a:r>
              <a:rPr lang="en-US" sz="2000" dirty="0"/>
              <a:t>Pension contributions &amp; life insurance premiums</a:t>
            </a:r>
          </a:p>
          <a:p>
            <a:pPr lvl="2" eaLnBrk="1" hangingPunct="1"/>
            <a:r>
              <a:rPr lang="en-US" sz="2000" dirty="0" smtClean="0"/>
              <a:t>Money provided to other households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sz="2400" kern="1200" smtClean="0"/>
              <a:t>NIPA </a:t>
            </a:r>
            <a:r>
              <a:rPr lang="en-US" sz="2400" kern="1200" dirty="0"/>
              <a:t>household outlays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en-US" sz="2000" kern="1200" dirty="0" smtClean="0">
                <a:ea typeface="+mn-ea"/>
                <a:cs typeface="+mn-cs"/>
              </a:rPr>
              <a:t>Pension </a:t>
            </a:r>
            <a:r>
              <a:rPr lang="en-US" sz="2000" kern="1200" dirty="0">
                <a:ea typeface="+mn-ea"/>
                <a:cs typeface="+mn-cs"/>
              </a:rPr>
              <a:t>plan and life insurance </a:t>
            </a:r>
            <a:r>
              <a:rPr lang="en-US" sz="2000" kern="1200" dirty="0" smtClean="0">
                <a:ea typeface="+mn-ea"/>
                <a:cs typeface="+mn-cs"/>
              </a:rPr>
              <a:t>company expenses = service </a:t>
            </a:r>
            <a:r>
              <a:rPr lang="en-US" sz="2000" kern="1200" dirty="0">
                <a:ea typeface="+mn-ea"/>
                <a:cs typeface="+mn-cs"/>
              </a:rPr>
              <a:t>charges 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en-US" sz="2000" kern="1200" dirty="0" smtClean="0">
                <a:ea typeface="+mn-ea"/>
                <a:cs typeface="+mn-cs"/>
              </a:rPr>
              <a:t>Imputed </a:t>
            </a:r>
            <a:r>
              <a:rPr lang="en-US" sz="2000" kern="1200" dirty="0">
                <a:ea typeface="+mn-ea"/>
                <a:cs typeface="+mn-cs"/>
              </a:rPr>
              <a:t>rental </a:t>
            </a:r>
            <a:r>
              <a:rPr lang="en-US" sz="2000" kern="1200" dirty="0" smtClean="0">
                <a:ea typeface="+mn-ea"/>
                <a:cs typeface="+mn-cs"/>
              </a:rPr>
              <a:t>value of owner-occupied housing—expenses </a:t>
            </a:r>
            <a:r>
              <a:rPr lang="en-US" sz="2000" kern="1200" dirty="0">
                <a:ea typeface="+mn-ea"/>
                <a:cs typeface="+mn-cs"/>
              </a:rPr>
              <a:t>included in rental value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en-US" sz="2000" kern="1200" dirty="0">
                <a:ea typeface="+mn-ea"/>
                <a:cs typeface="+mn-cs"/>
              </a:rPr>
              <a:t>Imputed </a:t>
            </a:r>
            <a:r>
              <a:rPr lang="en-US" sz="2000" kern="1200" dirty="0" smtClean="0">
                <a:ea typeface="+mn-ea"/>
                <a:cs typeface="+mn-cs"/>
              </a:rPr>
              <a:t>financial </a:t>
            </a:r>
            <a:r>
              <a:rPr lang="en-US" sz="2000" kern="1200" dirty="0">
                <a:ea typeface="+mn-ea"/>
                <a:cs typeface="+mn-cs"/>
              </a:rPr>
              <a:t>services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en-US" sz="2000" kern="1200" dirty="0">
                <a:ea typeface="+mn-ea"/>
                <a:cs typeface="+mn-cs"/>
              </a:rPr>
              <a:t>Imputed employee food, clothing, lodging &amp; farm food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en-US" sz="2000" kern="1200" dirty="0">
                <a:ea typeface="+mn-ea"/>
                <a:cs typeface="+mn-cs"/>
              </a:rPr>
              <a:t>Securities services 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en-US" sz="2000" kern="1200" dirty="0" smtClean="0"/>
              <a:t>Services </a:t>
            </a:r>
            <a:r>
              <a:rPr lang="en-US" sz="2000" kern="1200" dirty="0"/>
              <a:t>paid for by </a:t>
            </a:r>
            <a:r>
              <a:rPr lang="en-US" sz="2000" kern="1200" dirty="0" smtClean="0"/>
              <a:t>employers </a:t>
            </a:r>
            <a:r>
              <a:rPr lang="en-US" sz="2000" kern="1200" dirty="0"/>
              <a:t>&amp; gov’t</a:t>
            </a:r>
          </a:p>
          <a:p>
            <a:pPr lvl="1" eaLnBrk="1" hangingPunct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1006348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DB2AAE-57BE-4B2A-BE56-68675CAE24D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Scope Adjustments to NIPA Income &amp; Outlays </a:t>
            </a:r>
          </a:p>
        </p:txBody>
      </p:sp>
      <p:sp>
        <p:nvSpPr>
          <p:cNvPr id="9220" name="Content Placeholder 5"/>
          <p:cNvSpPr txBox="1">
            <a:spLocks/>
          </p:cNvSpPr>
          <p:nvPr/>
        </p:nvSpPr>
        <p:spPr bwMode="auto">
          <a:xfrm>
            <a:off x="228600" y="1143000"/>
            <a:ext cx="852328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C69200"/>
              </a:buClr>
              <a:buFont typeface="Trebuchet MS" pitchFamily="34" charset="0"/>
              <a:buChar char="▪"/>
            </a:pPr>
            <a:r>
              <a:rPr lang="en-US" sz="3200" dirty="0">
                <a:solidFill>
                  <a:srgbClr val="00267F"/>
                </a:solidFill>
                <a:latin typeface="Constantia" pitchFamily="18" charset="0"/>
              </a:rPr>
              <a:t>Institutional—Nursing homes, prisons, others </a:t>
            </a:r>
          </a:p>
          <a:p>
            <a:pPr marL="342900" indent="-342900" algn="l">
              <a:spcBef>
                <a:spcPct val="20000"/>
              </a:spcBef>
              <a:buClr>
                <a:srgbClr val="C69200"/>
              </a:buClr>
              <a:buFont typeface="Trebuchet MS" pitchFamily="34" charset="0"/>
              <a:buChar char="▪"/>
            </a:pPr>
            <a:r>
              <a:rPr lang="en-US" sz="3200" dirty="0">
                <a:solidFill>
                  <a:srgbClr val="00267F"/>
                </a:solidFill>
                <a:latin typeface="Constantia" pitchFamily="18" charset="0"/>
              </a:rPr>
              <a:t>Decedent—Those who died in reference year</a:t>
            </a:r>
          </a:p>
          <a:p>
            <a:pPr marL="342900" indent="-342900" algn="l">
              <a:spcBef>
                <a:spcPct val="20000"/>
              </a:spcBef>
              <a:buClr>
                <a:srgbClr val="C69200"/>
              </a:buClr>
              <a:buFont typeface="Trebuchet MS" pitchFamily="34" charset="0"/>
              <a:buChar char="▪"/>
            </a:pPr>
            <a:r>
              <a:rPr lang="en-US" sz="3200" dirty="0">
                <a:solidFill>
                  <a:srgbClr val="00267F"/>
                </a:solidFill>
                <a:latin typeface="Constantia" pitchFamily="18" charset="0"/>
              </a:rPr>
              <a:t>Residency—Exclude those not physically resident in U.S. and include those who are physically resident</a:t>
            </a:r>
          </a:p>
          <a:p>
            <a:pPr marL="342900" indent="-342900" algn="l">
              <a:spcBef>
                <a:spcPct val="20000"/>
              </a:spcBef>
              <a:buClr>
                <a:srgbClr val="C69200"/>
              </a:buClr>
              <a:buFont typeface="Trebuchet MS" pitchFamily="34" charset="0"/>
              <a:buChar char="▪"/>
            </a:pPr>
            <a:r>
              <a:rPr lang="en-US" sz="3200" dirty="0">
                <a:solidFill>
                  <a:srgbClr val="00267F"/>
                </a:solidFill>
                <a:latin typeface="Constantia" pitchFamily="18" charset="0"/>
              </a:rPr>
              <a:t>Domestic military on post—In </a:t>
            </a:r>
            <a:r>
              <a:rPr lang="en-US" sz="3200" dirty="0" err="1">
                <a:solidFill>
                  <a:srgbClr val="00267F"/>
                </a:solidFill>
                <a:latin typeface="Constantia" pitchFamily="18" charset="0"/>
              </a:rPr>
              <a:t>noninstitutional</a:t>
            </a:r>
            <a:r>
              <a:rPr lang="en-US" sz="3200" dirty="0">
                <a:solidFill>
                  <a:srgbClr val="00267F"/>
                </a:solidFill>
                <a:latin typeface="Constantia" pitchFamily="18" charset="0"/>
              </a:rPr>
              <a:t> group quarters; excluded from civilian population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5154613" y="1601788"/>
          <a:ext cx="2808287" cy="441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8" name="Worksheet" r:id="rId4" imgW="9963184" imgH="5819738" progId="Excel.Sheet.12">
                  <p:embed/>
                </p:oleObj>
              </mc:Choice>
              <mc:Fallback>
                <p:oleObj name="Worksheet" r:id="rId4" imgW="9963184" imgH="5819738" progId="Excel.Shee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4613" y="1601788"/>
                        <a:ext cx="2808287" cy="4418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1"/>
          <p:cNvGraphicFramePr>
            <a:graphicFrameLocks noChangeAspect="1"/>
          </p:cNvGraphicFramePr>
          <p:nvPr/>
        </p:nvGraphicFramePr>
        <p:xfrm>
          <a:off x="590550" y="1557338"/>
          <a:ext cx="2595563" cy="453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9" name="Worksheet" r:id="rId7" imgW="9963184" imgH="5819738" progId="Excel.Sheet.12">
                  <p:embed/>
                </p:oleObj>
              </mc:Choice>
              <mc:Fallback>
                <p:oleObj name="Worksheet" r:id="rId7" imgW="9963184" imgH="5819738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50" y="1557338"/>
                        <a:ext cx="2595563" cy="4538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Household Income Adjustments</a:t>
            </a:r>
          </a:p>
        </p:txBody>
      </p:sp>
      <p:sp>
        <p:nvSpPr>
          <p:cNvPr id="102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EF939A3-5F3B-44AF-83ED-BE0EC4E9EEAA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0246" name="TextBox 9"/>
          <p:cNvSpPr txBox="1">
            <a:spLocks noChangeArrowheads="1"/>
          </p:cNvSpPr>
          <p:nvPr/>
        </p:nvSpPr>
        <p:spPr bwMode="auto">
          <a:xfrm rot="-5400000">
            <a:off x="-504031" y="3802856"/>
            <a:ext cx="275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267F"/>
                </a:solidFill>
                <a:latin typeface="+mn-lt"/>
              </a:rPr>
              <a:t>2010 in billions of dollars</a:t>
            </a:r>
          </a:p>
        </p:txBody>
      </p:sp>
      <p:sp>
        <p:nvSpPr>
          <p:cNvPr id="10247" name="TextBox 11"/>
          <p:cNvSpPr txBox="1">
            <a:spLocks noChangeArrowheads="1"/>
          </p:cNvSpPr>
          <p:nvPr/>
        </p:nvSpPr>
        <p:spPr bwMode="auto">
          <a:xfrm>
            <a:off x="762000" y="1066800"/>
            <a:ext cx="213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267F"/>
                </a:solidFill>
                <a:latin typeface="+mn-lt"/>
              </a:rPr>
              <a:t>Household income</a:t>
            </a:r>
          </a:p>
        </p:txBody>
      </p:sp>
      <p:sp>
        <p:nvSpPr>
          <p:cNvPr id="10248" name="TextBox 12"/>
          <p:cNvSpPr txBox="1">
            <a:spLocks noChangeArrowheads="1"/>
          </p:cNvSpPr>
          <p:nvPr/>
        </p:nvSpPr>
        <p:spPr bwMode="auto">
          <a:xfrm>
            <a:off x="2573338" y="1641475"/>
            <a:ext cx="2286000" cy="369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69200"/>
                </a:solidFill>
                <a:latin typeface="+mn-lt"/>
              </a:rPr>
              <a:t>Scope adjustments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411413" y="1838325"/>
            <a:ext cx="304800" cy="0"/>
          </a:xfrm>
          <a:prstGeom prst="straightConnector1">
            <a:avLst/>
          </a:prstGeom>
          <a:ln w="38100">
            <a:solidFill>
              <a:srgbClr val="C692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/>
          <p:cNvSpPr/>
          <p:nvPr/>
        </p:nvSpPr>
        <p:spPr>
          <a:xfrm>
            <a:off x="2395538" y="1905000"/>
            <a:ext cx="531812" cy="3733800"/>
          </a:xfrm>
          <a:prstGeom prst="rightBrace">
            <a:avLst/>
          </a:prstGeom>
          <a:ln w="31750">
            <a:solidFill>
              <a:srgbClr val="0026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251" name="TextBox 17"/>
          <p:cNvSpPr txBox="1">
            <a:spLocks noChangeArrowheads="1"/>
          </p:cNvSpPr>
          <p:nvPr/>
        </p:nvSpPr>
        <p:spPr bwMode="auto">
          <a:xfrm>
            <a:off x="2563813" y="3448050"/>
            <a:ext cx="23479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267F"/>
                </a:solidFill>
                <a:latin typeface="+mn-lt"/>
              </a:rPr>
              <a:t>Value after scope adjustments</a:t>
            </a:r>
          </a:p>
        </p:txBody>
      </p:sp>
      <p:sp>
        <p:nvSpPr>
          <p:cNvPr id="26" name="Oval 25"/>
          <p:cNvSpPr/>
          <p:nvPr/>
        </p:nvSpPr>
        <p:spPr>
          <a:xfrm>
            <a:off x="1744663" y="1684338"/>
            <a:ext cx="625475" cy="303212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cxnSp>
        <p:nvCxnSpPr>
          <p:cNvPr id="28" name="Curved Connector 27"/>
          <p:cNvCxnSpPr>
            <a:stCxn id="26" idx="5"/>
          </p:cNvCxnSpPr>
          <p:nvPr/>
        </p:nvCxnSpPr>
        <p:spPr>
          <a:xfrm rot="16200000" flipH="1">
            <a:off x="3050382" y="1172368"/>
            <a:ext cx="1333500" cy="2874963"/>
          </a:xfrm>
          <a:prstGeom prst="curvedConnector2">
            <a:avLst/>
          </a:prstGeom>
          <a:ln w="38100">
            <a:solidFill>
              <a:srgbClr val="C692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4" name="TextBox 37"/>
          <p:cNvSpPr txBox="1">
            <a:spLocks noChangeArrowheads="1"/>
          </p:cNvSpPr>
          <p:nvPr/>
        </p:nvSpPr>
        <p:spPr bwMode="auto">
          <a:xfrm rot="-5400000">
            <a:off x="4166394" y="3598069"/>
            <a:ext cx="2951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2010 in billions of dollars</a:t>
            </a:r>
          </a:p>
        </p:txBody>
      </p:sp>
      <p:sp>
        <p:nvSpPr>
          <p:cNvPr id="10255" name="TextBox 38"/>
          <p:cNvSpPr txBox="1">
            <a:spLocks noChangeArrowheads="1"/>
          </p:cNvSpPr>
          <p:nvPr/>
        </p:nvSpPr>
        <p:spPr bwMode="auto">
          <a:xfrm>
            <a:off x="6972300" y="4375150"/>
            <a:ext cx="1371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69200"/>
                </a:solidFill>
              </a:rPr>
              <a:t>Decedents</a:t>
            </a:r>
          </a:p>
        </p:txBody>
      </p:sp>
      <p:sp>
        <p:nvSpPr>
          <p:cNvPr id="10256" name="TextBox 40"/>
          <p:cNvSpPr txBox="1">
            <a:spLocks noChangeArrowheads="1"/>
          </p:cNvSpPr>
          <p:nvPr/>
        </p:nvSpPr>
        <p:spPr bwMode="auto">
          <a:xfrm>
            <a:off x="6972300" y="2730500"/>
            <a:ext cx="1866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267F"/>
                </a:solidFill>
              </a:rPr>
              <a:t>Institutionalized</a:t>
            </a:r>
          </a:p>
        </p:txBody>
      </p:sp>
      <p:sp>
        <p:nvSpPr>
          <p:cNvPr id="10257" name="TextBox 41"/>
          <p:cNvSpPr txBox="1">
            <a:spLocks noChangeArrowheads="1"/>
          </p:cNvSpPr>
          <p:nvPr/>
        </p:nvSpPr>
        <p:spPr bwMode="auto">
          <a:xfrm>
            <a:off x="6913563" y="1939925"/>
            <a:ext cx="11223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AE482C"/>
                </a:solidFill>
              </a:rPr>
              <a:t>Residency</a:t>
            </a:r>
          </a:p>
        </p:txBody>
      </p:sp>
      <p:sp>
        <p:nvSpPr>
          <p:cNvPr id="10258" name="TextBox 42"/>
          <p:cNvSpPr txBox="1">
            <a:spLocks noChangeArrowheads="1"/>
          </p:cNvSpPr>
          <p:nvPr/>
        </p:nvSpPr>
        <p:spPr bwMode="auto">
          <a:xfrm>
            <a:off x="6850063" y="1817688"/>
            <a:ext cx="2111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8DB3E2"/>
                </a:solidFill>
              </a:rPr>
              <a:t>Domestic military on post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1"/>
          <p:cNvGraphicFramePr>
            <a:graphicFrameLocks noChangeAspect="1"/>
          </p:cNvGraphicFramePr>
          <p:nvPr/>
        </p:nvGraphicFramePr>
        <p:xfrm>
          <a:off x="706438" y="1295400"/>
          <a:ext cx="2590800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4" name="Worksheet" r:id="rId4" imgW="9963184" imgH="5819738" progId="Excel.Sheet.12">
                  <p:embed/>
                </p:oleObj>
              </mc:Choice>
              <mc:Fallback>
                <p:oleObj name="Worksheet" r:id="rId4" imgW="9963184" imgH="5819738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438" y="1295400"/>
                        <a:ext cx="2590800" cy="510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A7460B-71D8-4921-93B5-DD739CB0570E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Institutional &amp; Decedent Adjustments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 rot="-5400000">
            <a:off x="-459581" y="3558382"/>
            <a:ext cx="272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+mn-lt"/>
              </a:rPr>
              <a:t>2010 in billions of dollars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79763" y="2379663"/>
            <a:ext cx="5486400" cy="2555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C69200"/>
                </a:solidFill>
                <a:latin typeface="+mn-lt"/>
              </a:rPr>
              <a:t>Medicare &amp; Medicaid</a:t>
            </a:r>
          </a:p>
          <a:p>
            <a:pPr marL="285750" indent="-285750" algn="l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C69200"/>
                </a:solidFill>
                <a:latin typeface="+mn-lt"/>
              </a:rPr>
              <a:t>More than one-fourth of all Medicare &amp; Medicaid expenditures are for those in the last year of life</a:t>
            </a:r>
          </a:p>
          <a:p>
            <a:pPr marL="285750" indent="-285750" algn="l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C69200"/>
                </a:solidFill>
                <a:latin typeface="+mn-lt"/>
              </a:rPr>
              <a:t>Combined with (non-deceased) nursing home inhabitants, these expenditures accounted for nearly 30 % of all Medicare &amp; Medicaid expenditures</a:t>
            </a:r>
          </a:p>
        </p:txBody>
      </p:sp>
      <p:sp>
        <p:nvSpPr>
          <p:cNvPr id="11" name="Right Brace 10"/>
          <p:cNvSpPr/>
          <p:nvPr/>
        </p:nvSpPr>
        <p:spPr>
          <a:xfrm>
            <a:off x="2362200" y="2438400"/>
            <a:ext cx="533400" cy="2438400"/>
          </a:xfrm>
          <a:prstGeom prst="rightBrace">
            <a:avLst/>
          </a:prstGeom>
          <a:noFill/>
          <a:ln w="38100">
            <a:solidFill>
              <a:srgbClr val="C69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rgbClr val="C00000"/>
              </a:solidFill>
            </a:endParaRPr>
          </a:p>
        </p:txBody>
      </p:sp>
      <p:sp>
        <p:nvSpPr>
          <p:cNvPr id="11272" name="TextBox 11"/>
          <p:cNvSpPr txBox="1">
            <a:spLocks noChangeArrowheads="1"/>
          </p:cNvSpPr>
          <p:nvPr/>
        </p:nvSpPr>
        <p:spPr bwMode="auto">
          <a:xfrm>
            <a:off x="2628900" y="5151438"/>
            <a:ext cx="480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267F"/>
                </a:solidFill>
              </a:rPr>
              <a:t>All other institutional/decedent expenditures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1"/>
          <p:cNvGraphicFramePr>
            <a:graphicFrameLocks noChangeAspect="1"/>
          </p:cNvGraphicFramePr>
          <p:nvPr/>
        </p:nvGraphicFramePr>
        <p:xfrm>
          <a:off x="914400" y="2189163"/>
          <a:ext cx="7467600" cy="390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2" name="Worksheet" r:id="rId4" imgW="9963184" imgH="5819738" progId="Excel.Sheet.12">
                  <p:embed/>
                </p:oleObj>
              </mc:Choice>
              <mc:Fallback>
                <p:oleObj name="Worksheet" r:id="rId4" imgW="9963184" imgH="5819738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189163"/>
                        <a:ext cx="7467600" cy="3906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D9E5DE-7A7E-44A9-8AA1-DD4A02A09E26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Income Coverage Ratios</a:t>
            </a:r>
          </a:p>
        </p:txBody>
      </p:sp>
      <p:sp>
        <p:nvSpPr>
          <p:cNvPr id="13317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990600"/>
          </a:xfrm>
        </p:spPr>
        <p:txBody>
          <a:bodyPr/>
          <a:lstStyle/>
          <a:p>
            <a:pPr lvl="1" eaLnBrk="1" hangingPunct="1"/>
            <a:r>
              <a:rPr lang="en-US" dirty="0" smtClean="0"/>
              <a:t>Ratio of CPS-ASEC values to adjusted NIPA monetary income values for selected estimates</a:t>
            </a:r>
          </a:p>
          <a:p>
            <a:pPr marL="914400" lvl="2" indent="0" eaLnBrk="1" hangingPunct="1">
              <a:buFont typeface="Wingdings" pitchFamily="2" charset="2"/>
              <a:buNone/>
            </a:pPr>
            <a:endParaRPr lang="en-US" sz="2000" dirty="0" smtClean="0"/>
          </a:p>
          <a:p>
            <a:pPr marL="0" indent="0" eaLnBrk="1" hangingPunct="1">
              <a:buNone/>
            </a:pPr>
            <a:endParaRPr lang="en-US" sz="2400" dirty="0" smtClean="0"/>
          </a:p>
        </p:txBody>
      </p:sp>
      <p:sp>
        <p:nvSpPr>
          <p:cNvPr id="13318" name="TextBox 4"/>
          <p:cNvSpPr txBox="1">
            <a:spLocks noChangeArrowheads="1"/>
          </p:cNvSpPr>
          <p:nvPr/>
        </p:nvSpPr>
        <p:spPr bwMode="auto">
          <a:xfrm rot="-5400000">
            <a:off x="2318544" y="3786981"/>
            <a:ext cx="213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Wages &amp; salaries</a:t>
            </a:r>
          </a:p>
        </p:txBody>
      </p:sp>
      <p:sp>
        <p:nvSpPr>
          <p:cNvPr id="13319" name="TextBox 7"/>
          <p:cNvSpPr txBox="1">
            <a:spLocks noChangeArrowheads="1"/>
          </p:cNvSpPr>
          <p:nvPr/>
        </p:nvSpPr>
        <p:spPr bwMode="auto">
          <a:xfrm rot="-5400000">
            <a:off x="3090862" y="3886201"/>
            <a:ext cx="2047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Social Security</a:t>
            </a:r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 rot="-5400000">
            <a:off x="3881438" y="4464050"/>
            <a:ext cx="2133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Rents &amp; royalties</a:t>
            </a:r>
          </a:p>
        </p:txBody>
      </p:sp>
      <p:sp>
        <p:nvSpPr>
          <p:cNvPr id="13321" name="TextBox 6"/>
          <p:cNvSpPr txBox="1">
            <a:spLocks noChangeArrowheads="1"/>
          </p:cNvSpPr>
          <p:nvPr/>
        </p:nvSpPr>
        <p:spPr bwMode="auto">
          <a:xfrm>
            <a:off x="5334000" y="3971925"/>
            <a:ext cx="1600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69200"/>
                </a:solidFill>
                <a:latin typeface="+mn-lt"/>
              </a:rPr>
              <a:t>Proprietors’ income</a:t>
            </a:r>
          </a:p>
        </p:txBody>
      </p:sp>
      <p:sp>
        <p:nvSpPr>
          <p:cNvPr id="13322" name="TextBox 10"/>
          <p:cNvSpPr txBox="1">
            <a:spLocks noChangeArrowheads="1"/>
          </p:cNvSpPr>
          <p:nvPr/>
        </p:nvSpPr>
        <p:spPr bwMode="auto">
          <a:xfrm>
            <a:off x="6205538" y="4543425"/>
            <a:ext cx="14573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8DB3E2"/>
                </a:solidFill>
                <a:latin typeface="+mn-lt"/>
              </a:rPr>
              <a:t>Dividends &amp; interest</a:t>
            </a:r>
          </a:p>
        </p:txBody>
      </p:sp>
      <p:sp>
        <p:nvSpPr>
          <p:cNvPr id="13323" name="TextBox 9"/>
          <p:cNvSpPr txBox="1">
            <a:spLocks noChangeArrowheads="1"/>
          </p:cNvSpPr>
          <p:nvPr/>
        </p:nvSpPr>
        <p:spPr bwMode="auto">
          <a:xfrm>
            <a:off x="3881437" y="2166938"/>
            <a:ext cx="835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+mn-lt"/>
              </a:rPr>
              <a:t>2010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1193800" y="3057525"/>
          <a:ext cx="2387600" cy="327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6" name="Worksheet" r:id="rId4" imgW="9963184" imgH="5819738" progId="Excel.Sheet.12">
                  <p:embed/>
                </p:oleObj>
              </mc:Choice>
              <mc:Fallback>
                <p:oleObj name="Worksheet" r:id="rId4" imgW="9963184" imgH="5819738" progId="Excel.Shee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800" y="3057525"/>
                        <a:ext cx="2387600" cy="327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C04BD30-3055-46BD-BB05-C74F48FFCB74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Interest Comparison</a:t>
            </a:r>
          </a:p>
        </p:txBody>
      </p:sp>
      <p:sp>
        <p:nvSpPr>
          <p:cNvPr id="14341" name="Content Placeholder 5"/>
          <p:cNvSpPr>
            <a:spLocks noGrp="1"/>
          </p:cNvSpPr>
          <p:nvPr>
            <p:ph idx="1"/>
          </p:nvPr>
        </p:nvSpPr>
        <p:spPr>
          <a:xfrm>
            <a:off x="90488" y="990600"/>
            <a:ext cx="8977312" cy="1655763"/>
          </a:xfrm>
        </p:spPr>
        <p:txBody>
          <a:bodyPr/>
          <a:lstStyle/>
          <a:p>
            <a:pPr lvl="1" eaLnBrk="1" hangingPunct="1"/>
            <a:r>
              <a:rPr lang="en-US" sz="2400" dirty="0" smtClean="0"/>
              <a:t>Household monetary interest in the NIPAs includes monetary interest received by pension plans &amp; other entities holding household assets</a:t>
            </a:r>
          </a:p>
          <a:p>
            <a:pPr lvl="2" eaLnBrk="1" hangingPunct="1"/>
            <a:r>
              <a:rPr lang="en-US" dirty="0" smtClean="0"/>
              <a:t>Accounts for part of gap between NIPA &amp; CPS interest</a:t>
            </a:r>
          </a:p>
          <a:p>
            <a:pPr marL="0" indent="0" eaLnBrk="1" hangingPunct="1">
              <a:buFont typeface="Trebuchet MS" pitchFamily="34" charset="0"/>
              <a:buNone/>
            </a:pPr>
            <a:endParaRPr lang="en-US" sz="2400" dirty="0" smtClean="0"/>
          </a:p>
        </p:txBody>
      </p:sp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2940050" y="3794125"/>
            <a:ext cx="1790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69200"/>
                </a:solidFill>
                <a:latin typeface="+mn-lt"/>
              </a:rPr>
              <a:t>Received by pension plans</a:t>
            </a:r>
          </a:p>
        </p:txBody>
      </p:sp>
      <p:sp>
        <p:nvSpPr>
          <p:cNvPr id="14343" name="TextBox 12"/>
          <p:cNvSpPr txBox="1">
            <a:spLocks noChangeArrowheads="1"/>
          </p:cNvSpPr>
          <p:nvPr/>
        </p:nvSpPr>
        <p:spPr bwMode="auto">
          <a:xfrm>
            <a:off x="3035300" y="5153025"/>
            <a:ext cx="160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267F"/>
                </a:solidFill>
                <a:latin typeface="+mn-lt"/>
              </a:rPr>
              <a:t>All other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2575" y="2646363"/>
            <a:ext cx="4024313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Bef>
                <a:spcPct val="20000"/>
              </a:spcBef>
              <a:buClr>
                <a:srgbClr val="C69200"/>
              </a:buClr>
              <a:defRPr/>
            </a:pPr>
            <a:r>
              <a:rPr lang="en-US" sz="2000" kern="0" dirty="0">
                <a:solidFill>
                  <a:srgbClr val="FF0000"/>
                </a:solidFill>
                <a:latin typeface="Constantia" pitchFamily="18" charset="0"/>
              </a:rPr>
              <a:t> Household Monetary Inte</a:t>
            </a:r>
            <a:r>
              <a:rPr lang="en-US" sz="2000" kern="0" dirty="0">
                <a:solidFill>
                  <a:srgbClr val="FF0000"/>
                </a:solidFill>
                <a:latin typeface="Trebuchet MS"/>
              </a:rPr>
              <a:t>rest</a:t>
            </a:r>
          </a:p>
        </p:txBody>
      </p:sp>
      <p:sp>
        <p:nvSpPr>
          <p:cNvPr id="14345" name="TextBox 4"/>
          <p:cNvSpPr txBox="1">
            <a:spLocks noChangeArrowheads="1"/>
          </p:cNvSpPr>
          <p:nvPr/>
        </p:nvSpPr>
        <p:spPr bwMode="auto">
          <a:xfrm rot="-5400000">
            <a:off x="-710406" y="4442619"/>
            <a:ext cx="272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+mn-lt"/>
              </a:rPr>
              <a:t>2010 in billions of dollars</a:t>
            </a:r>
          </a:p>
        </p:txBody>
      </p:sp>
      <p:sp>
        <p:nvSpPr>
          <p:cNvPr id="14346" name="TextBox 6"/>
          <p:cNvSpPr txBox="1">
            <a:spLocks noChangeArrowheads="1"/>
          </p:cNvSpPr>
          <p:nvPr/>
        </p:nvSpPr>
        <p:spPr bwMode="auto">
          <a:xfrm rot="-5400000">
            <a:off x="6514307" y="5337969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CPS</a:t>
            </a:r>
          </a:p>
        </p:txBody>
      </p:sp>
      <p:sp>
        <p:nvSpPr>
          <p:cNvPr id="14347" name="TextBox 23"/>
          <p:cNvSpPr txBox="1">
            <a:spLocks noChangeArrowheads="1"/>
          </p:cNvSpPr>
          <p:nvPr/>
        </p:nvSpPr>
        <p:spPr bwMode="auto">
          <a:xfrm rot="-5400000">
            <a:off x="5526087" y="4837113"/>
            <a:ext cx="2271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Household Interest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5500" y="2846388"/>
            <a:ext cx="4356100" cy="3046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67F"/>
                </a:solidFill>
                <a:latin typeface="+mn-lt"/>
              </a:rPr>
              <a:t>Household monetary interest =</a:t>
            </a:r>
          </a:p>
          <a:p>
            <a:pPr>
              <a:defRPr/>
            </a:pPr>
            <a:r>
              <a:rPr lang="en-US" sz="2400" dirty="0">
                <a:solidFill>
                  <a:srgbClr val="00267F"/>
                </a:solidFill>
                <a:latin typeface="+mn-lt"/>
              </a:rPr>
              <a:t> $515.5 billion</a:t>
            </a:r>
          </a:p>
          <a:p>
            <a:pPr marL="285750" indent="-285750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67F"/>
                </a:solidFill>
                <a:latin typeface="+mn-lt"/>
              </a:rPr>
              <a:t>Excluding pension plans =</a:t>
            </a:r>
          </a:p>
          <a:p>
            <a:pPr>
              <a:defRPr/>
            </a:pPr>
            <a:r>
              <a:rPr lang="en-US" sz="2400" dirty="0">
                <a:solidFill>
                  <a:srgbClr val="00267F"/>
                </a:solidFill>
                <a:latin typeface="+mn-lt"/>
              </a:rPr>
              <a:t>$338.8 billion</a:t>
            </a:r>
          </a:p>
          <a:p>
            <a:pPr>
              <a:defRPr/>
            </a:pPr>
            <a:r>
              <a:rPr lang="en-US" sz="2400" dirty="0">
                <a:solidFill>
                  <a:srgbClr val="00267F"/>
                </a:solidFill>
                <a:latin typeface="+mn-lt"/>
              </a:rPr>
              <a:t>vs. </a:t>
            </a:r>
          </a:p>
          <a:p>
            <a:pPr>
              <a:defRPr/>
            </a:pPr>
            <a:r>
              <a:rPr lang="en-US" sz="2400" dirty="0">
                <a:solidFill>
                  <a:srgbClr val="00267F"/>
                </a:solidFill>
                <a:latin typeface="+mn-lt"/>
              </a:rPr>
              <a:t>$159.7 billion</a:t>
            </a:r>
          </a:p>
          <a:p>
            <a:pPr>
              <a:defRPr/>
            </a:pPr>
            <a:r>
              <a:rPr lang="en-US" sz="2400" dirty="0">
                <a:solidFill>
                  <a:srgbClr val="00267F"/>
                </a:solidFill>
                <a:latin typeface="+mn-lt"/>
              </a:rPr>
              <a:t> for CPS interest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5"/>
          <p:cNvGraphicFramePr>
            <a:graphicFrameLocks noChangeAspect="1"/>
          </p:cNvGraphicFramePr>
          <p:nvPr/>
        </p:nvGraphicFramePr>
        <p:xfrm>
          <a:off x="1133475" y="2327275"/>
          <a:ext cx="6562725" cy="383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1" name="Worksheet" r:id="rId4" imgW="9963184" imgH="5819738" progId="Excel.Sheet.12">
                  <p:embed/>
                </p:oleObj>
              </mc:Choice>
              <mc:Fallback>
                <p:oleObj name="Worksheet" r:id="rId4" imgW="9963184" imgH="5819738" progId="Excel.Shee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475" y="2327275"/>
                        <a:ext cx="6562725" cy="3833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343F3E-B681-40FA-8F9A-0129E85FC505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Consumption Coverage Ratios</a:t>
            </a:r>
          </a:p>
        </p:txBody>
      </p:sp>
      <p:sp>
        <p:nvSpPr>
          <p:cNvPr id="15365" name="Content Placeholder 5"/>
          <p:cNvSpPr>
            <a:spLocks noGrp="1"/>
          </p:cNvSpPr>
          <p:nvPr>
            <p:ph idx="1"/>
          </p:nvPr>
        </p:nvSpPr>
        <p:spPr>
          <a:xfrm>
            <a:off x="61912" y="1160463"/>
            <a:ext cx="9082088" cy="866775"/>
          </a:xfrm>
        </p:spPr>
        <p:txBody>
          <a:bodyPr/>
          <a:lstStyle/>
          <a:p>
            <a:pPr lvl="1" eaLnBrk="1" hangingPunct="1"/>
            <a:r>
              <a:rPr lang="en-US" sz="2400" dirty="0" smtClean="0"/>
              <a:t>Ratio of CES values to adjusted NIPA household consumption expenditures (HCE) for selected estimates</a:t>
            </a:r>
          </a:p>
          <a:p>
            <a:pPr marL="914400" lvl="2" indent="0" eaLnBrk="1" hangingPunct="1">
              <a:buFont typeface="Wingdings" pitchFamily="2" charset="2"/>
              <a:buNone/>
            </a:pPr>
            <a:endParaRPr lang="en-US" sz="2000" dirty="0" smtClean="0"/>
          </a:p>
          <a:p>
            <a:pPr marL="0" indent="0" eaLnBrk="1" hangingPunct="1">
              <a:buFont typeface="Trebuchet MS" pitchFamily="34" charset="0"/>
              <a:buNone/>
            </a:pPr>
            <a:endParaRPr lang="en-US" sz="2400" dirty="0" smtClean="0"/>
          </a:p>
        </p:txBody>
      </p:sp>
      <p:sp>
        <p:nvSpPr>
          <p:cNvPr id="15366" name="TextBox 13"/>
          <p:cNvSpPr txBox="1">
            <a:spLocks noChangeArrowheads="1"/>
          </p:cNvSpPr>
          <p:nvPr/>
        </p:nvSpPr>
        <p:spPr bwMode="auto">
          <a:xfrm rot="-5400000">
            <a:off x="1330325" y="4259263"/>
            <a:ext cx="2668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Owner-occupied rent</a:t>
            </a:r>
          </a:p>
        </p:txBody>
      </p:sp>
      <p:sp>
        <p:nvSpPr>
          <p:cNvPr id="15367" name="TextBox 14"/>
          <p:cNvSpPr txBox="1">
            <a:spLocks noChangeArrowheads="1"/>
          </p:cNvSpPr>
          <p:nvPr/>
        </p:nvSpPr>
        <p:spPr bwMode="auto">
          <a:xfrm rot="-5400000">
            <a:off x="2315369" y="4433094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Household fuels</a:t>
            </a:r>
          </a:p>
        </p:txBody>
      </p:sp>
      <p:sp>
        <p:nvSpPr>
          <p:cNvPr id="15368" name="TextBox 15"/>
          <p:cNvSpPr txBox="1">
            <a:spLocks noChangeArrowheads="1"/>
          </p:cNvSpPr>
          <p:nvPr/>
        </p:nvSpPr>
        <p:spPr bwMode="auto">
          <a:xfrm rot="-5400000">
            <a:off x="2591594" y="4298156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Purchases of vehicles</a:t>
            </a:r>
          </a:p>
        </p:txBody>
      </p:sp>
      <p:sp>
        <p:nvSpPr>
          <p:cNvPr id="15369" name="TextBox 16"/>
          <p:cNvSpPr txBox="1">
            <a:spLocks noChangeArrowheads="1"/>
          </p:cNvSpPr>
          <p:nvPr/>
        </p:nvSpPr>
        <p:spPr bwMode="auto">
          <a:xfrm rot="-5400000">
            <a:off x="3200400" y="4348163"/>
            <a:ext cx="2590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Tenant-occupied rent</a:t>
            </a:r>
          </a:p>
        </p:txBody>
      </p:sp>
      <p:sp>
        <p:nvSpPr>
          <p:cNvPr id="15370" name="TextBox 17"/>
          <p:cNvSpPr txBox="1">
            <a:spLocks noChangeArrowheads="1"/>
          </p:cNvSpPr>
          <p:nvPr/>
        </p:nvSpPr>
        <p:spPr bwMode="auto">
          <a:xfrm rot="-5400000">
            <a:off x="4165600" y="4684713"/>
            <a:ext cx="1858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Food at home</a:t>
            </a:r>
          </a:p>
        </p:txBody>
      </p:sp>
      <p:sp>
        <p:nvSpPr>
          <p:cNvPr id="15371" name="TextBox 18"/>
          <p:cNvSpPr txBox="1">
            <a:spLocks noChangeArrowheads="1"/>
          </p:cNvSpPr>
          <p:nvPr/>
        </p:nvSpPr>
        <p:spPr bwMode="auto">
          <a:xfrm rot="-5400000">
            <a:off x="4666456" y="4861719"/>
            <a:ext cx="19542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Clothing &amp; footwear</a:t>
            </a:r>
          </a:p>
        </p:txBody>
      </p:sp>
      <p:sp>
        <p:nvSpPr>
          <p:cNvPr id="15372" name="TextBox 19"/>
          <p:cNvSpPr txBox="1">
            <a:spLocks noChangeArrowheads="1"/>
          </p:cNvSpPr>
          <p:nvPr/>
        </p:nvSpPr>
        <p:spPr bwMode="auto">
          <a:xfrm rot="-5400000">
            <a:off x="5196681" y="4817269"/>
            <a:ext cx="19542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Restaurants/hotels</a:t>
            </a:r>
          </a:p>
        </p:txBody>
      </p:sp>
      <p:sp>
        <p:nvSpPr>
          <p:cNvPr id="15373" name="TextBox 20"/>
          <p:cNvSpPr txBox="1">
            <a:spLocks noChangeArrowheads="1"/>
          </p:cNvSpPr>
          <p:nvPr/>
        </p:nvSpPr>
        <p:spPr bwMode="auto">
          <a:xfrm rot="-5400000">
            <a:off x="5934869" y="5006181"/>
            <a:ext cx="1665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Alcohol /home</a:t>
            </a:r>
          </a:p>
        </p:txBody>
      </p:sp>
      <p:sp>
        <p:nvSpPr>
          <p:cNvPr id="15374" name="TextBox 7"/>
          <p:cNvSpPr txBox="1">
            <a:spLocks noChangeArrowheads="1"/>
          </p:cNvSpPr>
          <p:nvPr/>
        </p:nvSpPr>
        <p:spPr bwMode="auto">
          <a:xfrm>
            <a:off x="609600" y="24384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69200"/>
                </a:solidFill>
                <a:latin typeface="+mn-lt"/>
              </a:rPr>
              <a:t>Self-reported</a:t>
            </a:r>
          </a:p>
        </p:txBody>
      </p:sp>
      <p:cxnSp>
        <p:nvCxnSpPr>
          <p:cNvPr id="15375" name="Straight Arrow Connector 24"/>
          <p:cNvCxnSpPr>
            <a:cxnSpLocks noChangeShapeType="1"/>
          </p:cNvCxnSpPr>
          <p:nvPr/>
        </p:nvCxnSpPr>
        <p:spPr bwMode="auto">
          <a:xfrm>
            <a:off x="533400" y="2622550"/>
            <a:ext cx="914400" cy="914400"/>
          </a:xfrm>
          <a:prstGeom prst="straightConnector1">
            <a:avLst/>
          </a:prstGeom>
          <a:noFill/>
          <a:ln w="9525" algn="ctr">
            <a:noFill/>
            <a:round/>
            <a:headEnd/>
            <a:tailEnd/>
          </a:ln>
          <a:effectLst/>
        </p:spPr>
      </p:cxnSp>
      <p:cxnSp>
        <p:nvCxnSpPr>
          <p:cNvPr id="15376" name="Straight Arrow Connector 26"/>
          <p:cNvCxnSpPr>
            <a:cxnSpLocks noChangeShapeType="1"/>
          </p:cNvCxnSpPr>
          <p:nvPr/>
        </p:nvCxnSpPr>
        <p:spPr bwMode="auto">
          <a:xfrm>
            <a:off x="2133600" y="2673350"/>
            <a:ext cx="304800" cy="4365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5377" name="TextBox 43"/>
          <p:cNvSpPr txBox="1">
            <a:spLocks noChangeArrowheads="1"/>
          </p:cNvSpPr>
          <p:nvPr/>
        </p:nvSpPr>
        <p:spPr bwMode="auto">
          <a:xfrm>
            <a:off x="2747963" y="1970088"/>
            <a:ext cx="3016250" cy="646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+mn-lt"/>
              </a:rPr>
              <a:t>Regular housing-related expenditures well reported</a:t>
            </a:r>
          </a:p>
        </p:txBody>
      </p:sp>
      <p:cxnSp>
        <p:nvCxnSpPr>
          <p:cNvPr id="15378" name="Straight Arrow Connector 44"/>
          <p:cNvCxnSpPr>
            <a:cxnSpLocks noChangeShapeType="1"/>
          </p:cNvCxnSpPr>
          <p:nvPr/>
        </p:nvCxnSpPr>
        <p:spPr bwMode="auto">
          <a:xfrm flipH="1">
            <a:off x="3343275" y="2514600"/>
            <a:ext cx="358775" cy="384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379" name="Straight Arrow Connector 46"/>
          <p:cNvCxnSpPr>
            <a:cxnSpLocks noChangeShapeType="1"/>
          </p:cNvCxnSpPr>
          <p:nvPr/>
        </p:nvCxnSpPr>
        <p:spPr bwMode="auto">
          <a:xfrm>
            <a:off x="4071938" y="2514600"/>
            <a:ext cx="254000" cy="5683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5380" name="TextBox 51"/>
          <p:cNvSpPr txBox="1">
            <a:spLocks noChangeArrowheads="1"/>
          </p:cNvSpPr>
          <p:nvPr/>
        </p:nvSpPr>
        <p:spPr bwMode="auto">
          <a:xfrm>
            <a:off x="2563813" y="5984875"/>
            <a:ext cx="3014662" cy="6461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Large irregular expenditures well-reported</a:t>
            </a:r>
          </a:p>
        </p:txBody>
      </p:sp>
      <p:cxnSp>
        <p:nvCxnSpPr>
          <p:cNvPr id="15381" name="Straight Arrow Connector 58"/>
          <p:cNvCxnSpPr>
            <a:cxnSpLocks noChangeShapeType="1"/>
          </p:cNvCxnSpPr>
          <p:nvPr/>
        </p:nvCxnSpPr>
        <p:spPr bwMode="auto">
          <a:xfrm flipV="1">
            <a:off x="3886200" y="5827713"/>
            <a:ext cx="0" cy="26828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5382" name="TextBox 65"/>
          <p:cNvSpPr txBox="1">
            <a:spLocks noChangeArrowheads="1"/>
          </p:cNvSpPr>
          <p:nvPr/>
        </p:nvSpPr>
        <p:spPr bwMode="auto">
          <a:xfrm>
            <a:off x="6067425" y="3300413"/>
            <a:ext cx="3014663" cy="646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+mn-lt"/>
              </a:rPr>
              <a:t>“Sin” expenditures not</a:t>
            </a:r>
          </a:p>
          <a:p>
            <a:r>
              <a:rPr lang="en-US" dirty="0">
                <a:latin typeface="+mn-lt"/>
              </a:rPr>
              <a:t> well-reported</a:t>
            </a:r>
          </a:p>
        </p:txBody>
      </p:sp>
      <p:cxnSp>
        <p:nvCxnSpPr>
          <p:cNvPr id="15383" name="Straight Arrow Connector 66"/>
          <p:cNvCxnSpPr>
            <a:cxnSpLocks noChangeShapeType="1"/>
          </p:cNvCxnSpPr>
          <p:nvPr/>
        </p:nvCxnSpPr>
        <p:spPr bwMode="auto">
          <a:xfrm flipH="1">
            <a:off x="6916738" y="3900488"/>
            <a:ext cx="469900" cy="5048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5384" name="TextBox 83"/>
          <p:cNvSpPr txBox="1">
            <a:spLocks noChangeArrowheads="1"/>
          </p:cNvSpPr>
          <p:nvPr/>
        </p:nvSpPr>
        <p:spPr bwMode="auto">
          <a:xfrm>
            <a:off x="5334000" y="6078538"/>
            <a:ext cx="3810000" cy="646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+mn-lt"/>
              </a:rPr>
              <a:t>Small frequently purchased items not  well reported</a:t>
            </a:r>
          </a:p>
        </p:txBody>
      </p:sp>
      <p:sp>
        <p:nvSpPr>
          <p:cNvPr id="15385" name="Oval 47"/>
          <p:cNvSpPr>
            <a:spLocks noChangeArrowheads="1"/>
          </p:cNvSpPr>
          <p:nvPr/>
        </p:nvSpPr>
        <p:spPr bwMode="auto">
          <a:xfrm rot="-5400000">
            <a:off x="4394994" y="3910807"/>
            <a:ext cx="2482850" cy="1681162"/>
          </a:xfrm>
          <a:prstGeom prst="ellipse">
            <a:avLst/>
          </a:prstGeom>
          <a:solidFill>
            <a:srgbClr val="FF0000">
              <a:alpha val="0"/>
            </a:srgbClr>
          </a:solidFill>
          <a:ln w="222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386" name="Straight Arrow Connector 85"/>
          <p:cNvCxnSpPr>
            <a:cxnSpLocks noChangeShapeType="1"/>
          </p:cNvCxnSpPr>
          <p:nvPr/>
        </p:nvCxnSpPr>
        <p:spPr bwMode="auto">
          <a:xfrm flipH="1" flipV="1">
            <a:off x="6019800" y="5827713"/>
            <a:ext cx="404813" cy="26828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3367882" y="914400"/>
            <a:ext cx="1245394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BB642FB-B144-4420-B747-9874F259FC75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Unmatched Values</a:t>
            </a:r>
          </a:p>
        </p:txBody>
      </p:sp>
      <p:sp>
        <p:nvSpPr>
          <p:cNvPr id="16388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410200"/>
          </a:xfrm>
        </p:spPr>
        <p:txBody>
          <a:bodyPr/>
          <a:lstStyle/>
          <a:p>
            <a:pPr eaLnBrk="1" hangingPunct="1"/>
            <a:r>
              <a:rPr lang="en-US" dirty="0" smtClean="0"/>
              <a:t>Macro values with no micro counterparts</a:t>
            </a:r>
          </a:p>
          <a:p>
            <a:pPr lvl="1" eaLnBrk="1" hangingPunct="1"/>
            <a:r>
              <a:rPr lang="en-US" dirty="0" smtClean="0"/>
              <a:t>Use indicators in these cases</a:t>
            </a:r>
          </a:p>
          <a:p>
            <a:pPr lvl="2" eaLnBrk="1" hangingPunct="1"/>
            <a:r>
              <a:rPr lang="en-US" dirty="0" smtClean="0"/>
              <a:t>Examples:  </a:t>
            </a:r>
          </a:p>
          <a:p>
            <a:pPr lvl="3" eaLnBrk="1" hangingPunct="1"/>
            <a:r>
              <a:rPr lang="en-US" sz="2400" dirty="0" smtClean="0"/>
              <a:t>Financial services furnished without payment to depositors</a:t>
            </a:r>
          </a:p>
          <a:p>
            <a:pPr lvl="4" eaLnBrk="1" hangingPunct="1"/>
            <a:r>
              <a:rPr lang="en-US" sz="2400" dirty="0" smtClean="0"/>
              <a:t>Use value of checking accounts &amp; time deposits from CES as indicator to distribute expenditures</a:t>
            </a:r>
          </a:p>
          <a:p>
            <a:pPr lvl="3" eaLnBrk="1" hangingPunct="1"/>
            <a:r>
              <a:rPr lang="en-US" sz="2400" dirty="0" smtClean="0"/>
              <a:t>Interest income received by private employees and by public employees on pension funds</a:t>
            </a:r>
          </a:p>
          <a:p>
            <a:pPr lvl="4" eaLnBrk="1" hangingPunct="1"/>
            <a:r>
              <a:rPr lang="en-US" sz="2400" dirty="0" smtClean="0"/>
              <a:t>Use wages &amp; salaries of employees participating in employer-sponsored pension plans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EC2F2A-61E3-44E0-A9B3-13E0716D0A6C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Income &amp; Consumption Breakdowns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Income quintiles</a:t>
            </a:r>
          </a:p>
          <a:p>
            <a:pPr lvl="1" eaLnBrk="1" hangingPunct="1">
              <a:defRPr/>
            </a:pPr>
            <a:r>
              <a:rPr lang="en-US" dirty="0" smtClean="0"/>
              <a:t>Uses </a:t>
            </a:r>
            <a:r>
              <a:rPr lang="en-US" dirty="0" err="1" smtClean="0"/>
              <a:t>equivalized</a:t>
            </a:r>
            <a:r>
              <a:rPr lang="en-US" dirty="0" smtClean="0"/>
              <a:t> household disposable income</a:t>
            </a:r>
          </a:p>
          <a:p>
            <a:pPr lvl="2" eaLnBrk="1" hangingPunct="1">
              <a:defRPr/>
            </a:pPr>
            <a:r>
              <a:rPr lang="en-US" dirty="0" smtClean="0"/>
              <a:t>Adjusts for differences in household size and composition</a:t>
            </a:r>
          </a:p>
          <a:p>
            <a:pPr lvl="2" eaLnBrk="1" hangingPunct="1">
              <a:defRPr/>
            </a:pPr>
            <a:r>
              <a:rPr lang="en-US" dirty="0" smtClean="0"/>
              <a:t>Uses Oxford (OECD) modified scale </a:t>
            </a:r>
          </a:p>
          <a:p>
            <a:pPr lvl="3" eaLnBrk="1" hangingPunct="1">
              <a:defRPr/>
            </a:pPr>
            <a:r>
              <a:rPr lang="en-US" dirty="0" smtClean="0"/>
              <a:t>Weights:  1.0 for household head</a:t>
            </a:r>
          </a:p>
          <a:p>
            <a:pPr marL="914400" lvl="2" indent="0" eaLnBrk="1" hangingPunct="1">
              <a:buFont typeface="Wingdings" pitchFamily="2" charset="2"/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          </a:t>
            </a:r>
            <a:r>
              <a:rPr lang="en-US" sz="2000" dirty="0" smtClean="0"/>
              <a:t>0.5 for each additional adult household member</a:t>
            </a:r>
          </a:p>
          <a:p>
            <a:pPr marL="914400" lvl="2" indent="0" eaLnBrk="1" hangingPunct="1">
              <a:buFont typeface="Wingdings" pitchFamily="2" charset="2"/>
              <a:buNone/>
              <a:defRPr/>
            </a:pPr>
            <a:r>
              <a:rPr lang="en-US" sz="2000" dirty="0"/>
              <a:t>	</a:t>
            </a:r>
            <a:r>
              <a:rPr lang="en-US" sz="2000" dirty="0" smtClean="0"/>
              <a:t>            0.3 for each child</a:t>
            </a:r>
          </a:p>
          <a:p>
            <a:pPr lvl="2" eaLnBrk="1" hangingPunct="1">
              <a:defRPr/>
            </a:pPr>
            <a:r>
              <a:rPr lang="en-US" dirty="0" smtClean="0"/>
              <a:t>Reflects how households share resources &amp; take advantage of economies of scale</a:t>
            </a:r>
          </a:p>
          <a:p>
            <a:pPr lvl="2" eaLnBrk="1" hangingPunct="1">
              <a:defRPr/>
            </a:pPr>
            <a:r>
              <a:rPr lang="en-US" dirty="0" smtClean="0"/>
              <a:t>Similar to three-parameter scale used to produce equivalence-adjusted income in CPS-ASEC </a:t>
            </a:r>
          </a:p>
          <a:p>
            <a:pPr lvl="2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576D06-D009-46BF-AD23-6D0F9F83D1DD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Income &amp; Consumption Breakdowns (cont.)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410200"/>
          </a:xfrm>
        </p:spPr>
        <p:txBody>
          <a:bodyPr/>
          <a:lstStyle/>
          <a:p>
            <a:pPr lvl="1" eaLnBrk="1" hangingPunct="1">
              <a:defRPr/>
            </a:pPr>
            <a:r>
              <a:rPr lang="en-US" sz="3200" dirty="0" smtClean="0"/>
              <a:t>Main source of income</a:t>
            </a:r>
          </a:p>
          <a:p>
            <a:pPr lvl="2" eaLnBrk="1" hangingPunct="1">
              <a:defRPr/>
            </a:pPr>
            <a:r>
              <a:rPr lang="en-US" dirty="0" smtClean="0"/>
              <a:t>Employee compensation</a:t>
            </a:r>
          </a:p>
          <a:p>
            <a:pPr lvl="2" eaLnBrk="1" hangingPunct="1">
              <a:defRPr/>
            </a:pPr>
            <a:r>
              <a:rPr lang="en-US" dirty="0" smtClean="0"/>
              <a:t>Self-employment income</a:t>
            </a:r>
          </a:p>
          <a:p>
            <a:pPr lvl="2" eaLnBrk="1" hangingPunct="1">
              <a:defRPr/>
            </a:pPr>
            <a:r>
              <a:rPr lang="en-US" dirty="0" smtClean="0"/>
              <a:t>Property income</a:t>
            </a:r>
          </a:p>
          <a:p>
            <a:pPr lvl="3" eaLnBrk="1" hangingPunct="1">
              <a:defRPr/>
            </a:pPr>
            <a:r>
              <a:rPr lang="en-US" dirty="0" smtClean="0"/>
              <a:t>Rental income</a:t>
            </a:r>
          </a:p>
          <a:p>
            <a:pPr lvl="3" eaLnBrk="1" hangingPunct="1">
              <a:defRPr/>
            </a:pPr>
            <a:r>
              <a:rPr lang="en-US" dirty="0" smtClean="0"/>
              <a:t>Interest</a:t>
            </a:r>
          </a:p>
          <a:p>
            <a:pPr lvl="3" eaLnBrk="1" hangingPunct="1">
              <a:defRPr/>
            </a:pPr>
            <a:r>
              <a:rPr lang="en-US" dirty="0" smtClean="0"/>
              <a:t>Dividends</a:t>
            </a:r>
          </a:p>
          <a:p>
            <a:pPr lvl="2" eaLnBrk="1" hangingPunct="1">
              <a:defRPr/>
            </a:pPr>
            <a:r>
              <a:rPr lang="en-US" dirty="0" smtClean="0"/>
              <a:t>Transfers and other</a:t>
            </a:r>
          </a:p>
          <a:p>
            <a:pPr lvl="3" eaLnBrk="1" hangingPunct="1">
              <a:defRPr/>
            </a:pPr>
            <a:r>
              <a:rPr lang="en-US" dirty="0" smtClean="0"/>
              <a:t>Government social benefits</a:t>
            </a:r>
          </a:p>
          <a:p>
            <a:pPr lvl="3" eaLnBrk="1" hangingPunct="1">
              <a:defRPr/>
            </a:pPr>
            <a:r>
              <a:rPr lang="en-US" dirty="0" smtClean="0"/>
              <a:t>Transfers from</a:t>
            </a:r>
          </a:p>
          <a:p>
            <a:pPr lvl="4" eaLnBrk="1" hangingPunct="1">
              <a:defRPr/>
            </a:pPr>
            <a:r>
              <a:rPr lang="en-US" dirty="0" smtClean="0"/>
              <a:t> NPISHs</a:t>
            </a:r>
          </a:p>
          <a:p>
            <a:pPr lvl="4" eaLnBrk="1" hangingPunct="1">
              <a:defRPr/>
            </a:pPr>
            <a:r>
              <a:rPr lang="en-US" dirty="0" smtClean="0"/>
              <a:t> Business</a:t>
            </a:r>
          </a:p>
          <a:p>
            <a:pPr lvl="4" eaLnBrk="1" hangingPunct="1">
              <a:defRPr/>
            </a:pPr>
            <a:r>
              <a:rPr lang="en-US" dirty="0"/>
              <a:t> </a:t>
            </a:r>
            <a:r>
              <a:rPr lang="en-US" dirty="0" smtClean="0"/>
              <a:t>Other households </a:t>
            </a:r>
          </a:p>
          <a:p>
            <a:pPr lvl="3" eaLnBrk="1" hangingPunct="1">
              <a:defRPr/>
            </a:pPr>
            <a:endParaRPr lang="en-US" dirty="0" smtClean="0"/>
          </a:p>
          <a:p>
            <a:pPr marL="1371600" lvl="3" indent="0" eaLnBrk="1" hangingPunct="1">
              <a:buFont typeface="Wingdings" pitchFamily="2" charset="2"/>
              <a:buNone/>
              <a:defRPr/>
            </a:pPr>
            <a:endParaRPr lang="en-US" dirty="0"/>
          </a:p>
          <a:p>
            <a:pPr lvl="1" eaLnBrk="1" hangingPunct="1">
              <a:defRPr/>
            </a:pPr>
            <a:endParaRPr lang="en-US" sz="3200" dirty="0" smtClean="0"/>
          </a:p>
          <a:p>
            <a:pPr lvl="1" eaLnBrk="1" hangingPunct="1">
              <a:defRPr/>
            </a:pPr>
            <a:endParaRPr lang="en-US" sz="3200" dirty="0"/>
          </a:p>
          <a:p>
            <a:pPr lvl="1" eaLnBrk="1" hangingPunct="1">
              <a:defRPr/>
            </a:pPr>
            <a:endParaRPr lang="en-US" sz="3200" dirty="0" smtClean="0"/>
          </a:p>
          <a:p>
            <a:pPr lvl="1" eaLnBrk="1" hangingPunct="1">
              <a:defRPr/>
            </a:pPr>
            <a:r>
              <a:rPr lang="en-US" sz="3200" dirty="0" smtClean="0"/>
              <a:t>Household type</a:t>
            </a:r>
          </a:p>
          <a:p>
            <a:pPr marL="914400" lvl="2" indent="0" eaLnBrk="1" hangingPunct="1">
              <a:buFont typeface="Wingdings" pitchFamily="2" charset="2"/>
              <a:buNone/>
              <a:defRPr/>
            </a:pPr>
            <a:endParaRPr lang="en-US" sz="2000" dirty="0" smtClean="0"/>
          </a:p>
          <a:p>
            <a:pPr eaLnBrk="1" hangingPunct="1">
              <a:defRPr/>
            </a:pPr>
            <a:endParaRPr lang="en-US" sz="2400" dirty="0" smtClean="0"/>
          </a:p>
        </p:txBody>
      </p:sp>
      <p:sp>
        <p:nvSpPr>
          <p:cNvPr id="18437" name="TextBox 19"/>
          <p:cNvSpPr txBox="1">
            <a:spLocks noChangeArrowheads="1"/>
          </p:cNvSpPr>
          <p:nvPr/>
        </p:nvSpPr>
        <p:spPr bwMode="auto">
          <a:xfrm rot="-5400000">
            <a:off x="4891882" y="4812506"/>
            <a:ext cx="19542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Restaurants/hotels</a:t>
            </a:r>
          </a:p>
        </p:txBody>
      </p:sp>
      <p:sp>
        <p:nvSpPr>
          <p:cNvPr id="18438" name="TextBox 20"/>
          <p:cNvSpPr txBox="1">
            <a:spLocks noChangeArrowheads="1"/>
          </p:cNvSpPr>
          <p:nvPr/>
        </p:nvSpPr>
        <p:spPr bwMode="auto">
          <a:xfrm rot="-5400000">
            <a:off x="5482432" y="4961731"/>
            <a:ext cx="1665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Alcohol /home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63D680-B959-4160-A44B-72F3462B102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Divergent Macro vs. Micro Income Trends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</p:nvPr>
        </p:nvGraphicFramePr>
        <p:xfrm>
          <a:off x="1276065" y="1600200"/>
          <a:ext cx="6591869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" name="Worksheet" r:id="rId4" imgW="8763051" imgH="6381879" progId="Excel.Sheet.8">
                  <p:embed/>
                </p:oleObj>
              </mc:Choice>
              <mc:Fallback>
                <p:oleObj name="Worksheet" r:id="rId4" imgW="8763051" imgH="6381879" progId="Excel.Sheet.8">
                  <p:embed/>
                  <p:pic>
                    <p:nvPicPr>
                      <p:cNvPr id="0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6065" y="1600200"/>
                        <a:ext cx="6591869" cy="480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28900" y="9144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Real income</a:t>
            </a:r>
          </a:p>
          <a:p>
            <a:r>
              <a:rPr lang="en-US" dirty="0" smtClean="0"/>
              <a:t>2000 = 100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1752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 capita disposable personal income (BEA)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4572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Median household income (CPS)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489471-5228-4DBF-91E6-F7880B27D79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Income &amp; Consumption Breakdowns (cont.)</a:t>
            </a:r>
          </a:p>
        </p:txBody>
      </p:sp>
      <p:sp>
        <p:nvSpPr>
          <p:cNvPr id="19460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Household type</a:t>
            </a:r>
          </a:p>
          <a:p>
            <a:pPr lvl="1" eaLnBrk="1" hangingPunct="1"/>
            <a:r>
              <a:rPr lang="en-US" dirty="0" smtClean="0"/>
              <a:t>Single up to 65</a:t>
            </a:r>
          </a:p>
          <a:p>
            <a:pPr lvl="1" eaLnBrk="1" hangingPunct="1"/>
            <a:r>
              <a:rPr lang="en-US" dirty="0" smtClean="0"/>
              <a:t>Single greater than 65</a:t>
            </a:r>
          </a:p>
          <a:p>
            <a:pPr lvl="1" eaLnBrk="1" hangingPunct="1"/>
            <a:r>
              <a:rPr lang="en-US" dirty="0" smtClean="0"/>
              <a:t>Single with children under 18</a:t>
            </a:r>
          </a:p>
          <a:p>
            <a:pPr lvl="1" eaLnBrk="1" hangingPunct="1"/>
            <a:r>
              <a:rPr lang="en-US" dirty="0" smtClean="0"/>
              <a:t>Two adults up to 65</a:t>
            </a:r>
          </a:p>
          <a:p>
            <a:pPr lvl="1" eaLnBrk="1" hangingPunct="1"/>
            <a:r>
              <a:rPr lang="en-US" dirty="0" smtClean="0"/>
              <a:t>Two adults with at least one greater than 65</a:t>
            </a:r>
          </a:p>
          <a:p>
            <a:pPr lvl="1" eaLnBrk="1" hangingPunct="1"/>
            <a:r>
              <a:rPr lang="en-US" dirty="0" smtClean="0"/>
              <a:t>Two adults with children under 18</a:t>
            </a:r>
          </a:p>
          <a:p>
            <a:pPr lvl="1" eaLnBrk="1" hangingPunct="1"/>
            <a:r>
              <a:rPr lang="en-US" dirty="0" smtClean="0"/>
              <a:t>Other household types</a:t>
            </a:r>
          </a:p>
          <a:p>
            <a:pPr lvl="2" eaLnBrk="1" hangingPunct="1"/>
            <a:r>
              <a:rPr lang="en-US" dirty="0" smtClean="0"/>
              <a:t>Includes children 18 or older living with parents</a:t>
            </a:r>
          </a:p>
          <a:p>
            <a:pPr lvl="2" eaLnBrk="1" hangingPunct="1"/>
            <a:endParaRPr lang="en-US" sz="3200" dirty="0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Chart 12"/>
          <p:cNvGraphicFramePr>
            <a:graphicFrameLocks noGrp="1"/>
          </p:cNvGraphicFramePr>
          <p:nvPr/>
        </p:nvGraphicFramePr>
        <p:xfrm>
          <a:off x="406400" y="1339850"/>
          <a:ext cx="8331200" cy="507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1" r:id="rId4" imgW="8327858" imgH="5078408" progId="Excel.Chart.8">
                  <p:embed/>
                </p:oleObj>
              </mc:Choice>
              <mc:Fallback>
                <p:oleObj r:id="rId4" imgW="8327858" imgH="5078408" progId="Excel.Chart.8">
                  <p:embed/>
                  <p:pic>
                    <p:nvPicPr>
                      <p:cNvPr id="0" name="Chart 12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339850"/>
                        <a:ext cx="8331200" cy="507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6B408C-EE3B-4BB9-953B-74816FA4D6DB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Income Distribution Comparison</a:t>
            </a:r>
          </a:p>
        </p:txBody>
      </p:sp>
      <p:sp>
        <p:nvSpPr>
          <p:cNvPr id="20485" name="TextBox 10"/>
          <p:cNvSpPr txBox="1">
            <a:spLocks noChangeArrowheads="1"/>
          </p:cNvSpPr>
          <p:nvPr/>
        </p:nvSpPr>
        <p:spPr bwMode="auto">
          <a:xfrm>
            <a:off x="304800" y="990600"/>
            <a:ext cx="815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267F"/>
                </a:solidFill>
                <a:latin typeface="+mn-lt"/>
              </a:rPr>
              <a:t>Shares of Aggregate Equivalence-Adjusted Income by Quintile, 2010</a:t>
            </a:r>
          </a:p>
        </p:txBody>
      </p:sp>
      <p:sp>
        <p:nvSpPr>
          <p:cNvPr id="20486" name="TextBox 21"/>
          <p:cNvSpPr txBox="1">
            <a:spLocks noChangeArrowheads="1"/>
          </p:cNvSpPr>
          <p:nvPr/>
        </p:nvSpPr>
        <p:spPr bwMode="auto">
          <a:xfrm rot="-5400000">
            <a:off x="7403306" y="3312319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CPS-ASEC</a:t>
            </a:r>
          </a:p>
        </p:txBody>
      </p:sp>
      <p:sp>
        <p:nvSpPr>
          <p:cNvPr id="20487" name="TextBox 22"/>
          <p:cNvSpPr txBox="1">
            <a:spLocks noChangeArrowheads="1"/>
          </p:cNvSpPr>
          <p:nvPr/>
        </p:nvSpPr>
        <p:spPr bwMode="auto">
          <a:xfrm rot="-5400000">
            <a:off x="6538912" y="3138488"/>
            <a:ext cx="2682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Household Income</a:t>
            </a:r>
          </a:p>
        </p:txBody>
      </p:sp>
      <p:sp>
        <p:nvSpPr>
          <p:cNvPr id="20488" name="TextBox 23"/>
          <p:cNvSpPr txBox="1">
            <a:spLocks noChangeArrowheads="1"/>
          </p:cNvSpPr>
          <p:nvPr/>
        </p:nvSpPr>
        <p:spPr bwMode="auto">
          <a:xfrm rot="-5400000">
            <a:off x="5981701" y="3168650"/>
            <a:ext cx="3124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n-lt"/>
              </a:rPr>
              <a:t>Disposable household Income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34174"/>
              </p:ext>
            </p:extLst>
          </p:nvPr>
        </p:nvGraphicFramePr>
        <p:xfrm>
          <a:off x="294084" y="1472804"/>
          <a:ext cx="8384381" cy="4995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50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64D158-A493-45E4-9FFB-D7B701936071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Shares of Household Income by Quintile</a:t>
            </a:r>
          </a:p>
        </p:txBody>
      </p:sp>
      <p:sp>
        <p:nvSpPr>
          <p:cNvPr id="21509" name="TextBox 10"/>
          <p:cNvSpPr txBox="1">
            <a:spLocks noChangeArrowheads="1"/>
          </p:cNvSpPr>
          <p:nvPr/>
        </p:nvSpPr>
        <p:spPr bwMode="auto">
          <a:xfrm rot="-5400000">
            <a:off x="1183481" y="2518569"/>
            <a:ext cx="2449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+mn-lt"/>
              </a:rPr>
              <a:t>Govt</a:t>
            </a:r>
            <a:r>
              <a:rPr lang="en-US" sz="1400" b="1" dirty="0">
                <a:solidFill>
                  <a:schemeClr val="bg1"/>
                </a:solidFill>
                <a:latin typeface="+mn-lt"/>
              </a:rPr>
              <a:t> Social Benefits</a:t>
            </a:r>
          </a:p>
        </p:txBody>
      </p:sp>
      <p:sp>
        <p:nvSpPr>
          <p:cNvPr id="21510" name="TextBox 12"/>
          <p:cNvSpPr txBox="1">
            <a:spLocks noChangeArrowheads="1"/>
          </p:cNvSpPr>
          <p:nvPr/>
        </p:nvSpPr>
        <p:spPr bwMode="auto">
          <a:xfrm>
            <a:off x="3695700" y="92075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+mn-lt"/>
              </a:rPr>
              <a:t>2010</a:t>
            </a:r>
          </a:p>
        </p:txBody>
      </p:sp>
      <p:sp>
        <p:nvSpPr>
          <p:cNvPr id="21511" name="TextBox 22"/>
          <p:cNvSpPr txBox="1">
            <a:spLocks noChangeArrowheads="1"/>
          </p:cNvSpPr>
          <p:nvPr/>
        </p:nvSpPr>
        <p:spPr bwMode="auto">
          <a:xfrm rot="-5400000">
            <a:off x="1452562" y="4413251"/>
            <a:ext cx="1882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Earned Income</a:t>
            </a:r>
          </a:p>
        </p:txBody>
      </p:sp>
      <p:sp>
        <p:nvSpPr>
          <p:cNvPr id="21512" name="TextBox 27"/>
          <p:cNvSpPr txBox="1">
            <a:spLocks noChangeArrowheads="1"/>
          </p:cNvSpPr>
          <p:nvPr/>
        </p:nvSpPr>
        <p:spPr bwMode="auto">
          <a:xfrm rot="-5400000">
            <a:off x="6915944" y="5344319"/>
            <a:ext cx="920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Middle</a:t>
            </a:r>
          </a:p>
        </p:txBody>
      </p:sp>
      <p:sp>
        <p:nvSpPr>
          <p:cNvPr id="21513" name="TextBox 28"/>
          <p:cNvSpPr txBox="1">
            <a:spLocks noChangeArrowheads="1"/>
          </p:cNvSpPr>
          <p:nvPr/>
        </p:nvSpPr>
        <p:spPr bwMode="auto">
          <a:xfrm rot="-5400000">
            <a:off x="7363618" y="5676107"/>
            <a:ext cx="741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4th</a:t>
            </a:r>
          </a:p>
        </p:txBody>
      </p:sp>
      <p:sp>
        <p:nvSpPr>
          <p:cNvPr id="21514" name="TextBox 34"/>
          <p:cNvSpPr txBox="1">
            <a:spLocks noChangeArrowheads="1"/>
          </p:cNvSpPr>
          <p:nvPr/>
        </p:nvSpPr>
        <p:spPr bwMode="auto">
          <a:xfrm rot="-5400000">
            <a:off x="2767806" y="3785394"/>
            <a:ext cx="777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4th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6972301" cy="4582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E1CB5A4-4154-4C7B-BB24-B1C99AA17473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Real Mean Disposable Income by Quintile</a:t>
            </a:r>
          </a:p>
        </p:txBody>
      </p:sp>
      <p:sp>
        <p:nvSpPr>
          <p:cNvPr id="22542" name="TextBox 9"/>
          <p:cNvSpPr txBox="1">
            <a:spLocks noChangeArrowheads="1"/>
          </p:cNvSpPr>
          <p:nvPr/>
        </p:nvSpPr>
        <p:spPr bwMode="auto">
          <a:xfrm>
            <a:off x="1905000" y="1048434"/>
            <a:ext cx="6019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67F"/>
                </a:solidFill>
                <a:latin typeface="+mn-lt"/>
              </a:rPr>
              <a:t>Percent change from 2006 to 2010 in real </a:t>
            </a:r>
            <a:r>
              <a:rPr lang="en-US" dirty="0" smtClean="0">
                <a:solidFill>
                  <a:srgbClr val="00267F"/>
                </a:solidFill>
                <a:latin typeface="+mn-lt"/>
              </a:rPr>
              <a:t>mean household </a:t>
            </a:r>
            <a:r>
              <a:rPr lang="en-US" dirty="0">
                <a:solidFill>
                  <a:srgbClr val="00267F"/>
                </a:solidFill>
                <a:latin typeface="+mn-lt"/>
              </a:rPr>
              <a:t>disposable income by quintile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>
            <a:off x="2819400" y="2209800"/>
            <a:ext cx="152400" cy="0"/>
          </a:xfrm>
          <a:prstGeom prst="straightConnector1">
            <a:avLst/>
          </a:prstGeom>
          <a:solidFill>
            <a:srgbClr val="00267F"/>
          </a:soli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457200" y="1371600"/>
            <a:ext cx="838200" cy="0"/>
          </a:xfrm>
          <a:prstGeom prst="straightConnector1">
            <a:avLst/>
          </a:prstGeom>
          <a:solidFill>
            <a:srgbClr val="00267F"/>
          </a:soli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/>
          <p:nvPr/>
        </p:nvCxnSpPr>
        <p:spPr bwMode="auto">
          <a:xfrm flipH="1">
            <a:off x="1838325" y="1981200"/>
            <a:ext cx="295275" cy="0"/>
          </a:xfrm>
          <a:prstGeom prst="straightConnector1">
            <a:avLst/>
          </a:prstGeom>
          <a:solidFill>
            <a:srgbClr val="00267F"/>
          </a:solidFill>
          <a:ln w="25400">
            <a:solidFill>
              <a:srgbClr val="00267F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4267200" y="3200400"/>
            <a:ext cx="365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67F"/>
                </a:solidFill>
                <a:latin typeface="+mn-lt"/>
              </a:rPr>
              <a:t>2006 = $217,452</a:t>
            </a:r>
          </a:p>
          <a:p>
            <a:r>
              <a:rPr lang="en-US" dirty="0" smtClean="0">
                <a:solidFill>
                  <a:srgbClr val="00267F"/>
                </a:solidFill>
                <a:latin typeface="+mn-lt"/>
              </a:rPr>
              <a:t>Earned income:  - $8,199</a:t>
            </a:r>
          </a:p>
          <a:p>
            <a:r>
              <a:rPr lang="en-US" dirty="0" smtClean="0">
                <a:solidFill>
                  <a:srgbClr val="00267F"/>
                </a:solidFill>
                <a:latin typeface="+mn-lt"/>
              </a:rPr>
              <a:t>Property income:  -$3,355</a:t>
            </a:r>
          </a:p>
          <a:p>
            <a:pPr algn="r"/>
            <a:r>
              <a:rPr lang="en-US" dirty="0" err="1" smtClean="0">
                <a:solidFill>
                  <a:srgbClr val="00267F"/>
                </a:solidFill>
                <a:latin typeface="+mn-lt"/>
              </a:rPr>
              <a:t>Gov’t</a:t>
            </a:r>
            <a:r>
              <a:rPr lang="en-US" dirty="0" smtClean="0">
                <a:solidFill>
                  <a:srgbClr val="00267F"/>
                </a:solidFill>
                <a:latin typeface="+mn-lt"/>
              </a:rPr>
              <a:t> social </a:t>
            </a:r>
            <a:r>
              <a:rPr lang="en-US" dirty="0" err="1" smtClean="0">
                <a:solidFill>
                  <a:srgbClr val="00267F"/>
                </a:solidFill>
                <a:latin typeface="+mn-lt"/>
              </a:rPr>
              <a:t>ben’s</a:t>
            </a:r>
            <a:r>
              <a:rPr lang="en-US" dirty="0" smtClean="0">
                <a:solidFill>
                  <a:srgbClr val="00267F"/>
                </a:solidFill>
                <a:latin typeface="+mn-lt"/>
              </a:rPr>
              <a:t>/other:  +$3,576</a:t>
            </a:r>
          </a:p>
          <a:p>
            <a:r>
              <a:rPr lang="en-US" dirty="0" smtClean="0">
                <a:solidFill>
                  <a:srgbClr val="00267F"/>
                </a:solidFill>
                <a:latin typeface="+mn-lt"/>
              </a:rPr>
              <a:t>(Minus) Taxes:  -$4,857</a:t>
            </a:r>
          </a:p>
          <a:p>
            <a:r>
              <a:rPr lang="en-US" dirty="0" smtClean="0">
                <a:solidFill>
                  <a:srgbClr val="00267F"/>
                </a:solidFill>
                <a:latin typeface="+mn-lt"/>
              </a:rPr>
              <a:t>2010 = $214,330</a:t>
            </a:r>
            <a:endParaRPr lang="en-US" dirty="0">
              <a:solidFill>
                <a:srgbClr val="00267F"/>
              </a:solidFill>
              <a:latin typeface="+mn-lt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>
            <a:off x="2133600" y="2728701"/>
            <a:ext cx="457200" cy="0"/>
          </a:xfrm>
          <a:prstGeom prst="straightConnector1">
            <a:avLst/>
          </a:prstGeom>
          <a:solidFill>
            <a:srgbClr val="00267F"/>
          </a:solidFill>
          <a:ln w="25400">
            <a:solidFill>
              <a:srgbClr val="00267F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2343150" y="2000250"/>
            <a:ext cx="3657600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67F"/>
                </a:solidFill>
                <a:latin typeface="+mn-lt"/>
              </a:rPr>
              <a:t>2006 = $21,807</a:t>
            </a:r>
          </a:p>
          <a:p>
            <a:r>
              <a:rPr lang="en-US" dirty="0" smtClean="0">
                <a:solidFill>
                  <a:srgbClr val="00267F"/>
                </a:solidFill>
                <a:latin typeface="+mn-lt"/>
              </a:rPr>
              <a:t>Earned income:  - $1,903</a:t>
            </a:r>
          </a:p>
          <a:p>
            <a:r>
              <a:rPr lang="en-US" dirty="0" err="1" smtClean="0">
                <a:solidFill>
                  <a:srgbClr val="00267F"/>
                </a:solidFill>
                <a:latin typeface="+mn-lt"/>
              </a:rPr>
              <a:t>Gov’t</a:t>
            </a:r>
            <a:r>
              <a:rPr lang="en-US" dirty="0" smtClean="0">
                <a:solidFill>
                  <a:srgbClr val="00267F"/>
                </a:solidFill>
                <a:latin typeface="+mn-lt"/>
              </a:rPr>
              <a:t> social </a:t>
            </a:r>
            <a:r>
              <a:rPr lang="en-US" dirty="0" err="1" smtClean="0">
                <a:solidFill>
                  <a:srgbClr val="00267F"/>
                </a:solidFill>
                <a:latin typeface="+mn-lt"/>
              </a:rPr>
              <a:t>ben’s</a:t>
            </a:r>
            <a:r>
              <a:rPr lang="en-US" dirty="0" smtClean="0">
                <a:solidFill>
                  <a:srgbClr val="00267F"/>
                </a:solidFill>
                <a:latin typeface="+mn-lt"/>
              </a:rPr>
              <a:t>/other:  +$1,994</a:t>
            </a:r>
          </a:p>
          <a:p>
            <a:r>
              <a:rPr lang="en-US" dirty="0" smtClean="0">
                <a:solidFill>
                  <a:srgbClr val="00267F"/>
                </a:solidFill>
                <a:latin typeface="+mn-lt"/>
              </a:rPr>
              <a:t>(Minus) Taxes:  -$2,696</a:t>
            </a:r>
          </a:p>
          <a:p>
            <a:r>
              <a:rPr lang="en-US" dirty="0" smtClean="0">
                <a:solidFill>
                  <a:srgbClr val="00267F"/>
                </a:solidFill>
                <a:latin typeface="+mn-lt"/>
              </a:rPr>
              <a:t>2010 = $24,424</a:t>
            </a:r>
            <a:endParaRPr lang="en-US" dirty="0">
              <a:solidFill>
                <a:srgbClr val="00267F"/>
              </a:solidFill>
              <a:latin typeface="+mn-lt"/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5867400" y="4876800"/>
            <a:ext cx="0" cy="568252"/>
          </a:xfrm>
          <a:prstGeom prst="straightConnector1">
            <a:avLst/>
          </a:prstGeom>
          <a:solidFill>
            <a:srgbClr val="00267F"/>
          </a:solidFill>
          <a:ln w="25400">
            <a:solidFill>
              <a:srgbClr val="00267F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1290637" y="6124575"/>
            <a:ext cx="662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+mn-lt"/>
              </a:rPr>
              <a:t>Lowest          2</a:t>
            </a:r>
            <a:r>
              <a:rPr lang="en-US" baseline="30000" dirty="0" smtClean="0">
                <a:latin typeface="+mn-lt"/>
              </a:rPr>
              <a:t>nd</a:t>
            </a:r>
            <a:r>
              <a:rPr lang="en-US" dirty="0" smtClean="0">
                <a:latin typeface="+mn-lt"/>
              </a:rPr>
              <a:t>          Middle          4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         Highest      Total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7" grpId="0"/>
      <p:bldP spid="27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489471-5228-4DBF-91E6-F7880B27D79B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Integration Issues</a:t>
            </a:r>
          </a:p>
        </p:txBody>
      </p:sp>
      <p:sp>
        <p:nvSpPr>
          <p:cNvPr id="19460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Pension plans</a:t>
            </a:r>
          </a:p>
          <a:p>
            <a:pPr lvl="1" eaLnBrk="1" hangingPunct="1"/>
            <a:r>
              <a:rPr lang="en-US" dirty="0" smtClean="0"/>
              <a:t>Pension income not treated as income in national accounts</a:t>
            </a:r>
          </a:p>
          <a:p>
            <a:pPr eaLnBrk="1" hangingPunct="1"/>
            <a:r>
              <a:rPr lang="en-US" dirty="0" smtClean="0"/>
              <a:t>Capital gains taxes</a:t>
            </a:r>
          </a:p>
          <a:p>
            <a:pPr lvl="1" eaLnBrk="1" hangingPunct="1"/>
            <a:r>
              <a:rPr lang="en-US" dirty="0" smtClean="0"/>
              <a:t>Capital gains not part of income in national accounts</a:t>
            </a:r>
          </a:p>
          <a:p>
            <a:pPr lvl="1" eaLnBrk="1" hangingPunct="1"/>
            <a:r>
              <a:rPr lang="en-US" dirty="0" smtClean="0"/>
              <a:t>Capital gains taxes are included in personal taxes</a:t>
            </a:r>
          </a:p>
          <a:p>
            <a:pPr eaLnBrk="1" hangingPunct="1"/>
            <a:r>
              <a:rPr lang="en-US" dirty="0" smtClean="0"/>
              <a:t>High income households</a:t>
            </a:r>
          </a:p>
          <a:p>
            <a:pPr lvl="1" eaLnBrk="1" hangingPunct="1"/>
            <a:r>
              <a:rPr lang="en-US" dirty="0" smtClean="0"/>
              <a:t>Scaling does not capture possible effects of high income nonparticipants in household surveys</a:t>
            </a:r>
          </a:p>
          <a:p>
            <a:pPr lvl="2" eaLnBrk="1" hangingPunct="1"/>
            <a:endParaRPr lang="en-US" sz="3200" dirty="0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489471-5228-4DBF-91E6-F7880B27D79B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Alternative Treatment of Pension Plans </a:t>
            </a:r>
          </a:p>
        </p:txBody>
      </p:sp>
      <p:sp>
        <p:nvSpPr>
          <p:cNvPr id="19460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257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Pension plans</a:t>
            </a:r>
          </a:p>
          <a:p>
            <a:pPr lvl="1" eaLnBrk="1" hangingPunct="1"/>
            <a:r>
              <a:rPr lang="en-US" sz="2400" dirty="0" smtClean="0"/>
              <a:t>Treat employer-sponsored pension plans as social insurance</a:t>
            </a:r>
          </a:p>
          <a:p>
            <a:pPr lvl="2" eaLnBrk="1" hangingPunct="1"/>
            <a:r>
              <a:rPr lang="en-US" dirty="0" smtClean="0"/>
              <a:t>Akin to treatment of Social Security</a:t>
            </a:r>
          </a:p>
          <a:p>
            <a:pPr lvl="2" eaLnBrk="1" hangingPunct="1"/>
            <a:r>
              <a:rPr lang="en-US" dirty="0" smtClean="0"/>
              <a:t>Contributions &amp; property income earned on employer-sponsored pension plans excluded from household income</a:t>
            </a:r>
          </a:p>
          <a:p>
            <a:pPr lvl="2" eaLnBrk="1" hangingPunct="1"/>
            <a:r>
              <a:rPr lang="en-US" dirty="0" smtClean="0"/>
              <a:t>Disbursements (pension income) from employer-sponsored plans included in household income</a:t>
            </a:r>
          </a:p>
          <a:p>
            <a:pPr lvl="2" eaLnBrk="1" hangingPunct="1"/>
            <a:r>
              <a:rPr lang="en-US" dirty="0" smtClean="0"/>
              <a:t>Better alignment of income and consumption</a:t>
            </a:r>
          </a:p>
          <a:p>
            <a:pPr lvl="2" eaLnBrk="1" hangingPunct="1"/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7324477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489471-5228-4DBF-91E6-F7880B27D79B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Capital Gains Taxes</a:t>
            </a:r>
          </a:p>
        </p:txBody>
      </p:sp>
      <p:sp>
        <p:nvSpPr>
          <p:cNvPr id="19460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Identify cases (in micro data) where income taxes are large relative to earned income and property income</a:t>
            </a:r>
          </a:p>
          <a:p>
            <a:pPr lvl="1" eaLnBrk="1" hangingPunct="1"/>
            <a:r>
              <a:rPr lang="en-US" dirty="0" smtClean="0"/>
              <a:t>In some cases, taxes exceed income from other sources, resulting in negative disposable income </a:t>
            </a:r>
          </a:p>
          <a:p>
            <a:pPr eaLnBrk="1" hangingPunct="1"/>
            <a:r>
              <a:rPr lang="en-US" dirty="0" smtClean="0"/>
              <a:t>Estimate income tax payments on earned income and property income</a:t>
            </a:r>
          </a:p>
          <a:p>
            <a:pPr lvl="1" eaLnBrk="1" hangingPunct="1"/>
            <a:r>
              <a:rPr lang="en-US" dirty="0" smtClean="0"/>
              <a:t>Might use NBER TAXSIM model</a:t>
            </a:r>
          </a:p>
          <a:p>
            <a:pPr marL="914400" lvl="2" indent="0" eaLnBrk="1" hangingPunct="1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1739296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6B408C-EE3B-4BB9-953B-74816FA4D6DB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High Income Coverage</a:t>
            </a:r>
          </a:p>
        </p:txBody>
      </p:sp>
      <p:sp>
        <p:nvSpPr>
          <p:cNvPr id="20486" name="TextBox 21"/>
          <p:cNvSpPr txBox="1">
            <a:spLocks noChangeArrowheads="1"/>
          </p:cNvSpPr>
          <p:nvPr/>
        </p:nvSpPr>
        <p:spPr bwMode="auto">
          <a:xfrm rot="-5400000">
            <a:off x="7403306" y="3312319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prstClr val="white"/>
                </a:solidFill>
                <a:latin typeface="Arial" charset="0"/>
              </a:rPr>
              <a:t>CPS-ASEC</a:t>
            </a:r>
          </a:p>
        </p:txBody>
      </p:sp>
      <p:sp>
        <p:nvSpPr>
          <p:cNvPr id="20487" name="TextBox 22"/>
          <p:cNvSpPr txBox="1">
            <a:spLocks noChangeArrowheads="1"/>
          </p:cNvSpPr>
          <p:nvPr/>
        </p:nvSpPr>
        <p:spPr bwMode="auto">
          <a:xfrm rot="-5400000">
            <a:off x="6538912" y="3138488"/>
            <a:ext cx="2682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prstClr val="white"/>
                </a:solidFill>
                <a:latin typeface="Arial" charset="0"/>
              </a:rPr>
              <a:t>Household Income</a:t>
            </a:r>
          </a:p>
        </p:txBody>
      </p:sp>
      <p:sp>
        <p:nvSpPr>
          <p:cNvPr id="20488" name="TextBox 23"/>
          <p:cNvSpPr txBox="1">
            <a:spLocks noChangeArrowheads="1"/>
          </p:cNvSpPr>
          <p:nvPr/>
        </p:nvSpPr>
        <p:spPr bwMode="auto">
          <a:xfrm rot="-5400000">
            <a:off x="5981701" y="3168650"/>
            <a:ext cx="3124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prstClr val="white"/>
                </a:solidFill>
                <a:latin typeface="Arial" charset="0"/>
              </a:rPr>
              <a:t>Disposable household Income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066800"/>
            <a:ext cx="8667750" cy="551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7000" y="1295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2009 Shares of Income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1819870"/>
            <a:ext cx="59420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Though there are differences in definition, this comparison suggests that CPS-ASEC estimates may not be fully capturing the high end of the income distribution.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625031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489471-5228-4DBF-91E6-F7880B27D79B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High Income Coverage 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999514"/>
            <a:ext cx="7600950" cy="550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09725" y="1110225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Interest, dividend and self-employment income of $1,000,000+ households is very similar to difference between CPS-ASEC &amp; IRS totals.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676650" y="926068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2009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459846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489471-5228-4DBF-91E6-F7880B27D79B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High Income Coverage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76650" y="926068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2009</a:t>
            </a:r>
            <a:endParaRPr lang="en-US" sz="1600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85853"/>
            <a:ext cx="6934200" cy="503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43000" y="1036683"/>
            <a:ext cx="192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0.2 % of returns</a:t>
            </a:r>
            <a:endParaRPr lang="en-US" sz="16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2338387" y="1375237"/>
            <a:ext cx="1" cy="169278"/>
          </a:xfrm>
          <a:prstGeom prst="straightConnector1">
            <a:avLst/>
          </a:prstGeom>
          <a:solidFill>
            <a:srgbClr val="00267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7315200" y="1005905"/>
            <a:ext cx="1676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Looked at another way, the shares of interest, dividends, and self-employment income accounted for by top 0.2% of tax filers are quite substantial</a:t>
            </a:r>
            <a:endParaRPr lang="en-US" sz="1600" dirty="0"/>
          </a:p>
        </p:txBody>
      </p:sp>
      <p:cxnSp>
        <p:nvCxnSpPr>
          <p:cNvPr id="11" name="Curved Connector 10"/>
          <p:cNvCxnSpPr/>
          <p:nvPr/>
        </p:nvCxnSpPr>
        <p:spPr bwMode="auto">
          <a:xfrm flipV="1">
            <a:off x="4010025" y="1156894"/>
            <a:ext cx="3505200" cy="436686"/>
          </a:xfrm>
          <a:prstGeom prst="curvedConnector3">
            <a:avLst>
              <a:gd name="adj1" fmla="val 7065"/>
            </a:avLst>
          </a:prstGeom>
          <a:solidFill>
            <a:srgbClr val="00267F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urved Connector 20"/>
          <p:cNvCxnSpPr/>
          <p:nvPr/>
        </p:nvCxnSpPr>
        <p:spPr bwMode="auto">
          <a:xfrm flipV="1">
            <a:off x="5486400" y="1309294"/>
            <a:ext cx="2181225" cy="284286"/>
          </a:xfrm>
          <a:prstGeom prst="curvedConnector3">
            <a:avLst>
              <a:gd name="adj1" fmla="val 3712"/>
            </a:avLst>
          </a:prstGeom>
          <a:solidFill>
            <a:srgbClr val="00267F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urved Connector 24"/>
          <p:cNvCxnSpPr/>
          <p:nvPr/>
        </p:nvCxnSpPr>
        <p:spPr bwMode="auto">
          <a:xfrm flipV="1">
            <a:off x="7010400" y="1603837"/>
            <a:ext cx="657225" cy="142143"/>
          </a:xfrm>
          <a:prstGeom prst="curvedConnector3">
            <a:avLst>
              <a:gd name="adj1" fmla="val 50000"/>
            </a:avLst>
          </a:prstGeom>
          <a:solidFill>
            <a:srgbClr val="00267F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303777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63D680-B959-4160-A44B-72F3462B102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Why Has Macro Income Grown Faster?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028700"/>
            <a:ext cx="8686800" cy="5448300"/>
          </a:xfrm>
        </p:spPr>
        <p:txBody>
          <a:bodyPr/>
          <a:lstStyle/>
          <a:p>
            <a:r>
              <a:rPr lang="en-US" dirty="0" smtClean="0"/>
              <a:t>Rapid growth in non-cash income in National accounts--not captured in micro measures</a:t>
            </a:r>
          </a:p>
          <a:p>
            <a:pPr lvl="1"/>
            <a:r>
              <a:rPr lang="en-US" dirty="0" smtClean="0"/>
              <a:t>Supplements to wages and salaries:  Employer contributions for pensions and insurance</a:t>
            </a:r>
          </a:p>
          <a:p>
            <a:pPr lvl="1"/>
            <a:r>
              <a:rPr lang="en-US" dirty="0" smtClean="0"/>
              <a:t>In-kind government social benefits</a:t>
            </a:r>
          </a:p>
          <a:p>
            <a:r>
              <a:rPr lang="en-US" dirty="0" smtClean="0"/>
              <a:t>National accounts data fails to capture changes in distribution of income</a:t>
            </a:r>
          </a:p>
          <a:p>
            <a:pPr lvl="1"/>
            <a:r>
              <a:rPr lang="en-US" dirty="0" smtClean="0"/>
              <a:t>National accounts use average (per capita) measures</a:t>
            </a:r>
          </a:p>
          <a:p>
            <a:pPr lvl="1"/>
            <a:r>
              <a:rPr lang="en-US" dirty="0" smtClean="0"/>
              <a:t>Median &amp; quintile data used in micro measures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63D680-B959-4160-A44B-72F3462B102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Wages &amp; Salaries vs. Supplements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03576"/>
            <a:ext cx="7391400" cy="536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621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63D680-B959-4160-A44B-72F3462B1026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Cash vs. In-Kind Social Benefits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1202179"/>
            <a:ext cx="7391401" cy="5363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3039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63D680-B959-4160-A44B-72F3462B102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Integration Steps</a:t>
            </a:r>
          </a:p>
        </p:txBody>
      </p:sp>
      <p:sp>
        <p:nvSpPr>
          <p:cNvPr id="4100" name="Content Placeholder 5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486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Remove nonprofit institutions serving households (NPISHs) from personal income &amp; outlays</a:t>
            </a:r>
          </a:p>
          <a:p>
            <a:pPr eaLnBrk="1" hangingPunct="1"/>
            <a:r>
              <a:rPr lang="en-US" sz="2800" dirty="0" smtClean="0"/>
              <a:t>Adjust scope of household income and outlays to match population coverage of household surveys</a:t>
            </a:r>
          </a:p>
          <a:p>
            <a:pPr eaLnBrk="1" hangingPunct="1"/>
            <a:r>
              <a:rPr lang="en-US" sz="2800" dirty="0" smtClean="0"/>
              <a:t>Control micro income &amp; consumption estimates to NIPA income and outlays</a:t>
            </a:r>
          </a:p>
          <a:p>
            <a:pPr lvl="1" eaLnBrk="1" hangingPunct="1"/>
            <a:r>
              <a:rPr lang="en-US" dirty="0" smtClean="0"/>
              <a:t>Scale matched micro income and consumption components</a:t>
            </a:r>
          </a:p>
          <a:p>
            <a:pPr lvl="1" eaLnBrk="1" hangingPunct="1"/>
            <a:r>
              <a:rPr lang="en-US" dirty="0" smtClean="0"/>
              <a:t>Use indicators for macro components with no micro counterparts</a:t>
            </a:r>
          </a:p>
          <a:p>
            <a:pPr eaLnBrk="1" hangingPunct="1"/>
            <a:r>
              <a:rPr lang="en-US" sz="2800" dirty="0" smtClean="0"/>
              <a:t>Integrated estimates reflect all NIPA definitions and classifications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DFA671-5C7B-417B-84F8-F46E1D9B761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Order of Discussion</a:t>
            </a:r>
          </a:p>
        </p:txBody>
      </p:sp>
      <p:sp>
        <p:nvSpPr>
          <p:cNvPr id="5124" name="Content Placeholder 5"/>
          <p:cNvSpPr>
            <a:spLocks noGrp="1"/>
          </p:cNvSpPr>
          <p:nvPr>
            <p:ph idx="1"/>
          </p:nvPr>
        </p:nvSpPr>
        <p:spPr>
          <a:xfrm>
            <a:off x="152400" y="990600"/>
            <a:ext cx="8458200" cy="54864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Data sources</a:t>
            </a:r>
          </a:p>
          <a:p>
            <a:pPr eaLnBrk="1" hangingPunct="1"/>
            <a:r>
              <a:rPr lang="en-US" sz="3600" dirty="0" smtClean="0"/>
              <a:t>Micro and macro income and consumption measures</a:t>
            </a:r>
          </a:p>
          <a:p>
            <a:pPr eaLnBrk="1" hangingPunct="1"/>
            <a:r>
              <a:rPr lang="en-US" sz="3600" dirty="0" smtClean="0"/>
              <a:t>Scope adjustments </a:t>
            </a:r>
          </a:p>
          <a:p>
            <a:pPr eaLnBrk="1" hangingPunct="1"/>
            <a:r>
              <a:rPr lang="en-US" sz="3600" dirty="0" smtClean="0"/>
              <a:t>Matched &amp; non-matched values </a:t>
            </a:r>
          </a:p>
          <a:p>
            <a:pPr eaLnBrk="1" hangingPunct="1"/>
            <a:r>
              <a:rPr lang="en-US" sz="3600" dirty="0" smtClean="0"/>
              <a:t>Income and consumption distributions</a:t>
            </a:r>
          </a:p>
          <a:p>
            <a:pPr eaLnBrk="1" hangingPunct="1"/>
            <a:r>
              <a:rPr lang="en-US" sz="3600" dirty="0" smtClean="0"/>
              <a:t>Results</a:t>
            </a:r>
          </a:p>
          <a:p>
            <a:pPr eaLnBrk="1" hangingPunct="1"/>
            <a:r>
              <a:rPr lang="en-US" sz="3600" dirty="0" smtClean="0"/>
              <a:t>Issues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4E8B48-419A-4290-81AF-770B4942D94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Sources</a:t>
            </a:r>
          </a:p>
        </p:txBody>
      </p:sp>
      <p:sp>
        <p:nvSpPr>
          <p:cNvPr id="6148" name="Content Placeholder 5"/>
          <p:cNvSpPr>
            <a:spLocks noGrp="1"/>
          </p:cNvSpPr>
          <p:nvPr>
            <p:ph idx="1"/>
          </p:nvPr>
        </p:nvSpPr>
        <p:spPr>
          <a:xfrm>
            <a:off x="152400" y="990600"/>
            <a:ext cx="8458200" cy="5486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Micro—Household surveys</a:t>
            </a:r>
          </a:p>
          <a:p>
            <a:pPr lvl="1" eaLnBrk="1" hangingPunct="1"/>
            <a:r>
              <a:rPr lang="en-US" sz="2400" dirty="0" smtClean="0"/>
              <a:t>Money income = Current Population Survey Annual Social and Economic Supplement (CPS-ASEC)</a:t>
            </a:r>
          </a:p>
          <a:p>
            <a:pPr lvl="1" eaLnBrk="1" hangingPunct="1"/>
            <a:r>
              <a:rPr lang="en-US" sz="2400" dirty="0" smtClean="0"/>
              <a:t>Consumer expenditures = Consumer Expenditure Survey (CE)</a:t>
            </a:r>
          </a:p>
          <a:p>
            <a:pPr lvl="2" eaLnBrk="1" hangingPunct="1"/>
            <a:r>
              <a:rPr lang="en-US" sz="2000" dirty="0" smtClean="0"/>
              <a:t>Interview Survey</a:t>
            </a:r>
          </a:p>
          <a:p>
            <a:pPr lvl="2" eaLnBrk="1" hangingPunct="1"/>
            <a:r>
              <a:rPr lang="en-US" sz="2000" dirty="0" smtClean="0"/>
              <a:t>Diary Survey</a:t>
            </a:r>
          </a:p>
          <a:p>
            <a:pPr eaLnBrk="1" hangingPunct="1"/>
            <a:r>
              <a:rPr lang="en-US" sz="2800" dirty="0" smtClean="0"/>
              <a:t>Macro</a:t>
            </a:r>
          </a:p>
          <a:p>
            <a:pPr lvl="1" eaLnBrk="1" hangingPunct="1"/>
            <a:r>
              <a:rPr lang="en-US" sz="2400" dirty="0" smtClean="0"/>
              <a:t>Household income and outlays = National Income and Product Accounts (NIPAs)</a:t>
            </a:r>
          </a:p>
          <a:p>
            <a:pPr lvl="2" eaLnBrk="1" hangingPunct="1"/>
            <a:r>
              <a:rPr lang="en-US" sz="2000" dirty="0" smtClean="0"/>
              <a:t>Excludes nonprofit institutions serving households (NPISHs) from personal income and outlays</a:t>
            </a:r>
            <a:r>
              <a:rPr lang="en-US" sz="1600" dirty="0" smtClean="0"/>
              <a:t> 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CD9615-08D8-4EDC-A44A-ED432284392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Household Income Measures</a:t>
            </a:r>
          </a:p>
        </p:txBody>
      </p:sp>
      <p:sp>
        <p:nvSpPr>
          <p:cNvPr id="7173" name="Content Placeholder 5"/>
          <p:cNvSpPr txBox="1">
            <a:spLocks/>
          </p:cNvSpPr>
          <p:nvPr/>
        </p:nvSpPr>
        <p:spPr bwMode="auto">
          <a:xfrm>
            <a:off x="609600" y="9906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CPS Money income</a:t>
            </a:r>
          </a:p>
          <a:p>
            <a:pPr marL="800100" lvl="1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A measure of cash income</a:t>
            </a:r>
          </a:p>
          <a:p>
            <a:pPr marL="1257300" lvl="2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Includes pension income (disbursements)</a:t>
            </a:r>
          </a:p>
          <a:p>
            <a:pPr marL="342900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NIPA </a:t>
            </a:r>
            <a:r>
              <a:rPr lang="en-US" sz="2000" dirty="0">
                <a:solidFill>
                  <a:srgbClr val="00267F"/>
                </a:solidFill>
                <a:latin typeface="Constantia" pitchFamily="18" charset="0"/>
              </a:rPr>
              <a:t>household </a:t>
            </a: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income</a:t>
            </a:r>
          </a:p>
          <a:p>
            <a:pPr marL="800100" lvl="1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Includes employer pension contributions  &amp; property income earned on pension assets—Pension assets owned by households</a:t>
            </a:r>
          </a:p>
          <a:p>
            <a:pPr marL="1257300" lvl="2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Excludes pension disbursements—</a:t>
            </a:r>
            <a:r>
              <a:rPr lang="en-US" sz="2000" dirty="0" err="1" smtClean="0">
                <a:solidFill>
                  <a:srgbClr val="00267F"/>
                </a:solidFill>
                <a:latin typeface="Constantia" pitchFamily="18" charset="0"/>
              </a:rPr>
              <a:t>Intrasectoral</a:t>
            </a: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 transfers</a:t>
            </a:r>
          </a:p>
          <a:p>
            <a:pPr marL="800100" lvl="1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Includes non-cash and imputed income</a:t>
            </a:r>
          </a:p>
          <a:p>
            <a:pPr marL="1257300" lvl="2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Employer insurance contributions</a:t>
            </a:r>
          </a:p>
          <a:p>
            <a:pPr marL="1257300" lvl="2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In-kind government social benefits</a:t>
            </a:r>
          </a:p>
          <a:p>
            <a:pPr marL="1257300" lvl="2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In-kind </a:t>
            </a:r>
            <a:r>
              <a:rPr lang="en-US" sz="2000" dirty="0">
                <a:solidFill>
                  <a:srgbClr val="00267F"/>
                </a:solidFill>
                <a:latin typeface="Constantia" pitchFamily="18" charset="0"/>
              </a:rPr>
              <a:t>earnings</a:t>
            </a:r>
          </a:p>
          <a:p>
            <a:pPr marL="1257300" lvl="2" indent="-3429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Imputed </a:t>
            </a:r>
            <a:r>
              <a:rPr lang="en-US" sz="2000" dirty="0">
                <a:solidFill>
                  <a:srgbClr val="00267F"/>
                </a:solidFill>
                <a:latin typeface="Constantia" pitchFamily="18" charset="0"/>
              </a:rPr>
              <a:t>income</a:t>
            </a:r>
          </a:p>
          <a:p>
            <a:pPr marL="1600200" lvl="3" indent="-2286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Interest</a:t>
            </a:r>
          </a:p>
          <a:p>
            <a:pPr marL="1600200" lvl="3" indent="-228600" algn="l">
              <a:spcBef>
                <a:spcPct val="20000"/>
              </a:spcBef>
              <a:buClr>
                <a:srgbClr val="C692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67F"/>
                </a:solidFill>
                <a:latin typeface="Constantia" pitchFamily="18" charset="0"/>
              </a:rPr>
              <a:t>Owner-occupied housing—subtracts interest &amp; other expenses from rental value</a:t>
            </a:r>
            <a:endParaRPr lang="en-US" sz="2000" dirty="0">
              <a:solidFill>
                <a:srgbClr val="00267F"/>
              </a:solidFill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C69200"/>
              </a:buClr>
              <a:buFont typeface="Trebuchet MS" pitchFamily="34" charset="0"/>
              <a:buChar char="▪"/>
            </a:pPr>
            <a:endParaRPr lang="en-US" sz="24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4028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 Template_v4a">
  <a:themeElements>
    <a:clrScheme name="BEA Template_v4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A Template_v4a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267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267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 Template_v4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 Template_v4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 Template_v4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 Template_v4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 Template_v4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 Template_v4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 Template_v4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 Template_v4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 Template_v4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 Template_v4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 Template_v4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 Template_v4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EA Color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0267F"/>
    </a:accent1>
    <a:accent2>
      <a:srgbClr val="C69200"/>
    </a:accent2>
    <a:accent3>
      <a:srgbClr val="AE482C"/>
    </a:accent3>
    <a:accent4>
      <a:srgbClr val="8DB3E2"/>
    </a:accent4>
    <a:accent5>
      <a:srgbClr val="DB8973"/>
    </a:accent5>
    <a:accent6>
      <a:srgbClr val="A6C49C"/>
    </a:accent6>
    <a:hlink>
      <a:srgbClr val="0000FF"/>
    </a:hlink>
    <a:folHlink>
      <a:srgbClr val="800080"/>
    </a:folHlink>
  </a:clrScheme>
  <a:fontScheme name="BEA Template_v4a">
    <a:majorFont>
      <a:latin typeface="Constantia"/>
      <a:ea typeface=""/>
      <a:cs typeface=""/>
    </a:majorFont>
    <a:minorFont>
      <a:latin typeface="Constanti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BEA Template_v4a</Template>
  <TotalTime>13009</TotalTime>
  <Words>1309</Words>
  <Application>Microsoft Office PowerPoint</Application>
  <PresentationFormat>On-screen Show (4:3)</PresentationFormat>
  <Paragraphs>274</Paragraphs>
  <Slides>29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BEA Template_v4a</vt:lpstr>
      <vt:lpstr>Worksheet</vt:lpstr>
      <vt:lpstr>Microsoft Excel Chart</vt:lpstr>
      <vt:lpstr>Consumer Income &amp; Expenditures:  Integrating Micro &amp; Macro Data</vt:lpstr>
      <vt:lpstr>Divergent Macro vs. Micro Income Trends</vt:lpstr>
      <vt:lpstr>Why Has Macro Income Grown Faster?</vt:lpstr>
      <vt:lpstr>Wages &amp; Salaries vs. Supplements</vt:lpstr>
      <vt:lpstr>Cash vs. In-Kind Social Benefits</vt:lpstr>
      <vt:lpstr>Integration Steps</vt:lpstr>
      <vt:lpstr>Order of Discussion</vt:lpstr>
      <vt:lpstr>Sources</vt:lpstr>
      <vt:lpstr>Household Income Measures</vt:lpstr>
      <vt:lpstr>Household Expenditure Measures</vt:lpstr>
      <vt:lpstr>Scope Adjustments to NIPA Income &amp; Outlays </vt:lpstr>
      <vt:lpstr>Household Income Adjustments</vt:lpstr>
      <vt:lpstr>Institutional &amp; Decedent Adjustments</vt:lpstr>
      <vt:lpstr>Income Coverage Ratios</vt:lpstr>
      <vt:lpstr>Interest Comparison</vt:lpstr>
      <vt:lpstr>Consumption Coverage Ratios</vt:lpstr>
      <vt:lpstr>Unmatched Values</vt:lpstr>
      <vt:lpstr>Income &amp; Consumption Breakdowns</vt:lpstr>
      <vt:lpstr>Income &amp; Consumption Breakdowns (cont.)</vt:lpstr>
      <vt:lpstr>Income &amp; Consumption Breakdowns (cont.)</vt:lpstr>
      <vt:lpstr>Income Distribution Comparison</vt:lpstr>
      <vt:lpstr>Shares of Household Income by Quintile</vt:lpstr>
      <vt:lpstr>Real Mean Disposable Income by Quintile</vt:lpstr>
      <vt:lpstr>Integration Issues</vt:lpstr>
      <vt:lpstr>Alternative Treatment of Pension Plans </vt:lpstr>
      <vt:lpstr>Capital Gains Taxes</vt:lpstr>
      <vt:lpstr>High Income Coverage</vt:lpstr>
      <vt:lpstr>High Income Coverage </vt:lpstr>
      <vt:lpstr>High Income Coverage </vt:lpstr>
    </vt:vector>
  </TitlesOfParts>
  <Company>BEA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bealocaladmin</dc:creator>
  <cp:lastModifiedBy>Windows User</cp:lastModifiedBy>
  <cp:revision>106</cp:revision>
  <cp:lastPrinted>2012-11-15T21:46:54Z</cp:lastPrinted>
  <dcterms:created xsi:type="dcterms:W3CDTF">2009-04-10T18:33:25Z</dcterms:created>
  <dcterms:modified xsi:type="dcterms:W3CDTF">2012-11-15T22:30:30Z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1308405268</vt:i4>
  </property>
  <property fmtid="{D5CDD505-2E9C-101B-9397-08002B2CF9AE}" pid="3" name="_NewReviewCycle">
    <vt:lpwstr/>
  </property>
  <property fmtid="{D5CDD505-2E9C-101B-9397-08002B2CF9AE}" pid="4" name="_EmailSubject">
    <vt:lpwstr>ACM Presentations</vt:lpwstr>
  </property>
  <property fmtid="{D5CDD505-2E9C-101B-9397-08002B2CF9AE}" pid="5" name="_AuthorEmail">
    <vt:lpwstr>Gianna.Marrone@bea.gov</vt:lpwstr>
  </property>
  <property fmtid="{D5CDD505-2E9C-101B-9397-08002B2CF9AE}" pid="6" name="_AuthorEmailDisplayName">
    <vt:lpwstr>Marrone, Gianna</vt:lpwstr>
  </property>
  <property fmtid="{D5CDD505-2E9C-101B-9397-08002B2CF9AE}" pid="7" name="_PreviousAdHocReviewCycleID">
    <vt:i4>-1934037321</vt:i4>
  </property>
</Properties>
</file>