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1"/>
  </p:notesMasterIdLst>
  <p:sldIdLst>
    <p:sldId id="257" r:id="rId2"/>
    <p:sldId id="407" r:id="rId3"/>
    <p:sldId id="374" r:id="rId4"/>
    <p:sldId id="376" r:id="rId5"/>
    <p:sldId id="375" r:id="rId6"/>
    <p:sldId id="397" r:id="rId7"/>
    <p:sldId id="378" r:id="rId8"/>
    <p:sldId id="394" r:id="rId9"/>
    <p:sldId id="379" r:id="rId10"/>
    <p:sldId id="380" r:id="rId11"/>
    <p:sldId id="408" r:id="rId12"/>
    <p:sldId id="400" r:id="rId13"/>
    <p:sldId id="401" r:id="rId14"/>
    <p:sldId id="402" r:id="rId15"/>
    <p:sldId id="403" r:id="rId16"/>
    <p:sldId id="409" r:id="rId17"/>
    <p:sldId id="406" r:id="rId18"/>
    <p:sldId id="404" r:id="rId19"/>
    <p:sldId id="405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97139" autoAdjust="0"/>
  </p:normalViewPr>
  <p:slideViewPr>
    <p:cSldViewPr>
      <p:cViewPr varScale="1">
        <p:scale>
          <a:sx n="76" d="100"/>
          <a:sy n="76" d="100"/>
        </p:scale>
        <p:origin x="-7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94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Houseman\My%20Documents\iFolder\Sloan\BEA-Sloan%20Report\Report_figures2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Houseman\My%20Documents\iFolder\Sloan\BEA-Sloan%20Report\Briefing\UpJohn%20Institute%20Historical%20Budget%20Request%2002.2010-L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Material</a:t>
            </a:r>
            <a:r>
              <a:rPr lang="en-US" baseline="0" dirty="0" smtClean="0">
                <a:latin typeface="+mj-lt"/>
              </a:rPr>
              <a:t> Intermediates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Price </a:t>
            </a:r>
            <a:r>
              <a:rPr lang="en-US" dirty="0" smtClean="0">
                <a:latin typeface="+mj-lt"/>
              </a:rPr>
              <a:t>Deflators for Manufacturing</a:t>
            </a:r>
            <a:endParaRPr lang="en-US" dirty="0">
              <a:latin typeface="+mj-lt"/>
            </a:endParaRPr>
          </a:p>
        </c:rich>
      </c:tx>
      <c:layout>
        <c:manualLayout>
          <c:xMode val="edge"/>
          <c:yMode val="edge"/>
          <c:x val="0.11986683649837891"/>
          <c:y val="6.9913577496404178E-5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5482796892342127E-2"/>
          <c:y val="0.1190864600326265"/>
          <c:w val="0.71587125416204378"/>
          <c:h val="0.68841761827080017"/>
        </c:manualLayout>
      </c:layout>
      <c:lineChart>
        <c:grouping val="standard"/>
        <c:ser>
          <c:idx val="2"/>
          <c:order val="0"/>
          <c:tx>
            <c:strRef>
              <c:f>'fig4-price deflators'!$C$3</c:f>
              <c:strCache>
                <c:ptCount val="1"/>
                <c:pt idx="0">
                  <c:v>Overall</c:v>
                </c:pt>
              </c:strCache>
            </c:strRef>
          </c:tx>
          <c:cat>
            <c:numRef>
              <c:f>'fig4-price deflators'!$B$4:$B$14</c:f>
              <c:numCache>
                <c:formatCode>General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'fig4-price deflators'!$C$4:$C$14</c:f>
            </c:numRef>
          </c:val>
        </c:ser>
        <c:ser>
          <c:idx val="0"/>
          <c:order val="1"/>
          <c:tx>
            <c:strRef>
              <c:f>'fig4-price deflators'!$D$3</c:f>
              <c:strCache>
                <c:ptCount val="1"/>
                <c:pt idx="0">
                  <c:v>Imported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'fig4-price deflators'!$B$4:$B$14</c:f>
              <c:numCache>
                <c:formatCode>General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'fig4-price deflators'!$D$4:$D$14</c:f>
              <c:numCache>
                <c:formatCode>General</c:formatCode>
                <c:ptCount val="11"/>
                <c:pt idx="0">
                  <c:v>100</c:v>
                </c:pt>
                <c:pt idx="1">
                  <c:v>94.203191921799529</c:v>
                </c:pt>
                <c:pt idx="2">
                  <c:v>94.336080307562568</c:v>
                </c:pt>
                <c:pt idx="3">
                  <c:v>104.5818356829237</c:v>
                </c:pt>
                <c:pt idx="4">
                  <c:v>104.93075347058947</c:v>
                </c:pt>
                <c:pt idx="5">
                  <c:v>96.078582371110059</c:v>
                </c:pt>
                <c:pt idx="6">
                  <c:v>108.01649191138023</c:v>
                </c:pt>
                <c:pt idx="7">
                  <c:v>114.84397696914186</c:v>
                </c:pt>
                <c:pt idx="8">
                  <c:v>130.33367718120212</c:v>
                </c:pt>
                <c:pt idx="9">
                  <c:v>142.49958791166225</c:v>
                </c:pt>
                <c:pt idx="10">
                  <c:v>150.83695313725499</c:v>
                </c:pt>
              </c:numCache>
            </c:numRef>
          </c:val>
        </c:ser>
        <c:ser>
          <c:idx val="1"/>
          <c:order val="2"/>
          <c:tx>
            <c:strRef>
              <c:f>'fig4-price deflators'!$E$3</c:f>
              <c:strCache>
                <c:ptCount val="1"/>
                <c:pt idx="0">
                  <c:v>Domestic </c:v>
                </c:pt>
              </c:strCache>
            </c:strRef>
          </c:tx>
          <c:spPr>
            <a:ln w="12700">
              <a:solidFill>
                <a:srgbClr val="FFC000"/>
              </a:solidFill>
              <a:prstDash val="dash"/>
            </a:ln>
          </c:spPr>
          <c:marker>
            <c:symbol val="none"/>
          </c:marker>
          <c:cat>
            <c:numRef>
              <c:f>'fig4-price deflators'!$B$4:$B$14</c:f>
              <c:numCache>
                <c:formatCode>General</c:formatCode>
                <c:ptCount val="1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</c:numCache>
            </c:numRef>
          </c:cat>
          <c:val>
            <c:numRef>
              <c:f>'fig4-price deflators'!$E$4:$E$14</c:f>
              <c:numCache>
                <c:formatCode>General</c:formatCode>
                <c:ptCount val="11"/>
                <c:pt idx="0">
                  <c:v>100</c:v>
                </c:pt>
                <c:pt idx="1">
                  <c:v>94.719682990113</c:v>
                </c:pt>
                <c:pt idx="2">
                  <c:v>94.028373091614498</c:v>
                </c:pt>
                <c:pt idx="3">
                  <c:v>97.451304140094749</c:v>
                </c:pt>
                <c:pt idx="4">
                  <c:v>94.337541887973714</c:v>
                </c:pt>
                <c:pt idx="5">
                  <c:v>95.463759574880953</c:v>
                </c:pt>
                <c:pt idx="6">
                  <c:v>97.887860119357882</c:v>
                </c:pt>
                <c:pt idx="7">
                  <c:v>107.56401402391727</c:v>
                </c:pt>
                <c:pt idx="8">
                  <c:v>115.49824966395472</c:v>
                </c:pt>
                <c:pt idx="9">
                  <c:v>122.55839657807761</c:v>
                </c:pt>
                <c:pt idx="10">
                  <c:v>129.54405558910972</c:v>
                </c:pt>
              </c:numCache>
            </c:numRef>
          </c:val>
        </c:ser>
        <c:marker val="1"/>
        <c:axId val="64467712"/>
        <c:axId val="64469248"/>
      </c:lineChart>
      <c:catAx>
        <c:axId val="644677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69248"/>
        <c:crosses val="autoZero"/>
        <c:auto val="1"/>
        <c:lblAlgn val="ctr"/>
        <c:lblOffset val="100"/>
        <c:tickLblSkip val="1"/>
        <c:tickMarkSkip val="1"/>
      </c:catAx>
      <c:valAx>
        <c:axId val="64469248"/>
        <c:scaling>
          <c:orientation val="minMax"/>
          <c:min val="8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67712"/>
        <c:crosses val="autoZero"/>
        <c:crossBetween val="between"/>
      </c:valAx>
      <c:spPr>
        <a:solidFill>
          <a:schemeClr val="bg1">
            <a:lumMod val="65000"/>
          </a:scheme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5130486079735118"/>
          <c:y val="0.71832517672648311"/>
          <c:w val="0.28378722056294686"/>
          <c:h val="7.0146818923327914E-2"/>
        </c:manualLayout>
      </c:layout>
      <c:spPr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Graphs!$B$5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-1.1363423322084745E-2"/>
                  <c:y val="5.2561043505925404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Consumer Prices and Price Indexes (CPI)
44%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8.0376118033789468E-2"/>
                  <c:y val="-1.770833333333333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Industrial Prices and Price Indexes (PPI)
23%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5.567652257753495E-3"/>
                  <c:y val="-9.8364352183251638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International Prices        (IPP)
10%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dirty="0"/>
                      <a:t>Consumer Expenditure and Income Data </a:t>
                    </a:r>
                    <a:r>
                      <a:rPr lang="en-US" sz="1400" dirty="0" smtClean="0"/>
                      <a:t>(CE)          </a:t>
                    </a:r>
                    <a:r>
                      <a:rPr lang="en-US" sz="1400" dirty="0"/>
                      <a:t>
23%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Graphs!$A$6:$A$9</c:f>
              <c:strCache>
                <c:ptCount val="4"/>
                <c:pt idx="0">
                  <c:v>Consumer Prices and Price Indexes (CPI)</c:v>
                </c:pt>
                <c:pt idx="1">
                  <c:v>Industrial Prices and Price Indexes (PPI)</c:v>
                </c:pt>
                <c:pt idx="2">
                  <c:v>International Prices        (IPP)</c:v>
                </c:pt>
                <c:pt idx="3">
                  <c:v>Consumer Expenditure and Income Data           (CE)</c:v>
                </c:pt>
              </c:strCache>
            </c:strRef>
          </c:cat>
          <c:val>
            <c:numRef>
              <c:f>Graphs!$B$6:$B$9</c:f>
              <c:numCache>
                <c:formatCode>General</c:formatCode>
                <c:ptCount val="4"/>
                <c:pt idx="0">
                  <c:v>83</c:v>
                </c:pt>
                <c:pt idx="1">
                  <c:v>42</c:v>
                </c:pt>
                <c:pt idx="2">
                  <c:v>19</c:v>
                </c:pt>
                <c:pt idx="3">
                  <c:v>43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</cdr:x>
      <cdr:y>0.96575</cdr:y>
    </cdr:from>
    <cdr:to>
      <cdr:x>0.04875</cdr:x>
      <cdr:y>1</cdr:y>
    </cdr:to>
    <cdr:sp macro="" textlink="">
      <cdr:nvSpPr>
        <cdr:cNvPr id="3481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1863" y="5821309"/>
          <a:ext cx="66511" cy="1999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0.02941</cdr:x>
      <cdr:y>0.87014</cdr:y>
    </cdr:from>
    <cdr:to>
      <cdr:x>0.81691</cdr:x>
      <cdr:y>0.92573</cdr:y>
    </cdr:to>
    <cdr:sp macro="" textlink="">
      <cdr:nvSpPr>
        <cdr:cNvPr id="3481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2400" y="3733800"/>
          <a:ext cx="4080476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 dirty="0">
              <a:solidFill>
                <a:srgbClr val="000000"/>
              </a:solidFill>
              <a:latin typeface="+mj-lt"/>
              <a:cs typeface="Arial"/>
            </a:rPr>
            <a:t>Source:  Houseman, </a:t>
          </a:r>
          <a:r>
            <a:rPr lang="en-US" sz="1400" b="0" i="0" u="none" strike="noStrike" baseline="0" dirty="0" err="1">
              <a:solidFill>
                <a:srgbClr val="000000"/>
              </a:solidFill>
              <a:latin typeface="+mj-lt"/>
              <a:cs typeface="Arial"/>
            </a:rPr>
            <a:t>Kurz</a:t>
          </a:r>
          <a:r>
            <a:rPr lang="en-US" sz="1400" b="0" i="0" u="none" strike="noStrike" baseline="0" dirty="0">
              <a:solidFill>
                <a:srgbClr val="000000"/>
              </a:solidFill>
              <a:latin typeface="+mj-lt"/>
              <a:cs typeface="Arial"/>
            </a:rPr>
            <a:t>, </a:t>
          </a:r>
          <a:r>
            <a:rPr lang="en-US" sz="1400" b="0" i="0" u="none" strike="noStrike" baseline="0" dirty="0" err="1">
              <a:solidFill>
                <a:srgbClr val="000000"/>
              </a:solidFill>
              <a:latin typeface="+mj-lt"/>
              <a:cs typeface="Arial"/>
            </a:rPr>
            <a:t>Lengermann</a:t>
          </a:r>
          <a:r>
            <a:rPr lang="en-US" sz="1400" b="0" i="0" u="none" strike="noStrike" baseline="0" dirty="0">
              <a:solidFill>
                <a:srgbClr val="000000"/>
              </a:solidFill>
              <a:latin typeface="+mj-lt"/>
              <a:cs typeface="Arial"/>
            </a:rPr>
            <a:t> and Mandel, </a:t>
          </a:r>
          <a:r>
            <a:rPr lang="en-US" sz="1400" b="0" i="0" u="none" strike="noStrike" baseline="0" dirty="0" smtClean="0">
              <a:solidFill>
                <a:srgbClr val="000000"/>
              </a:solidFill>
              <a:latin typeface="+mj-lt"/>
              <a:cs typeface="Arial"/>
            </a:rPr>
            <a:t>2010</a:t>
          </a:r>
          <a:endParaRPr lang="en-US" sz="1400" b="0" i="0" u="none" strike="noStrike" baseline="0" dirty="0">
            <a:solidFill>
              <a:srgbClr val="000000"/>
            </a:solidFill>
            <a:latin typeface="+mj-lt"/>
            <a:cs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466A79C0-9741-4026-B375-358EDE2AA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514600"/>
            <a:ext cx="7772400" cy="109538"/>
          </a:xfrm>
          <a:custGeom>
            <a:avLst/>
            <a:gdLst>
              <a:gd name="G0" fmla="+- 1002 0 0"/>
            </a:gdLst>
            <a:ahLst/>
            <a:cxnLst>
              <a:cxn ang="0">
                <a:pos x="0" y="0"/>
              </a:cxn>
              <a:cxn ang="0">
                <a:pos x="1002" y="0"/>
              </a:cxn>
              <a:cxn ang="0">
                <a:pos x="1002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1002" y="0"/>
                </a:lnTo>
                <a:lnTo>
                  <a:pt x="1002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5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578C35-8E3F-42E4-BE46-0AE601727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066800"/>
            <a:ext cx="39243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3438" y="1066800"/>
            <a:ext cx="39243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066800"/>
            <a:ext cx="39243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066800"/>
            <a:ext cx="39243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66800"/>
            <a:ext cx="8001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6788" name="AutoShape 4"/>
          <p:cNvSpPr>
            <a:spLocks noChangeArrowheads="1"/>
          </p:cNvSpPr>
          <p:nvPr/>
        </p:nvSpPr>
        <p:spPr bwMode="auto">
          <a:xfrm>
            <a:off x="533400" y="914400"/>
            <a:ext cx="7958138" cy="109538"/>
          </a:xfrm>
          <a:custGeom>
            <a:avLst/>
            <a:gdLst>
              <a:gd name="G0" fmla="+- 1012 0 0"/>
            </a:gdLst>
            <a:ahLst/>
            <a:cxnLst>
              <a:cxn ang="0">
                <a:pos x="0" y="0"/>
              </a:cxn>
              <a:cxn ang="0">
                <a:pos x="1012" y="0"/>
              </a:cxn>
              <a:cxn ang="0">
                <a:pos x="1012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1012" y="0"/>
                </a:lnTo>
                <a:lnTo>
                  <a:pt x="1012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aramond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Char char="o"/>
        <a:defRPr sz="20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bea.gov/papers/pdf/napa_bea_2010summary_final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Measurement Issues Arising from the Growth of Globalization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048000"/>
            <a:ext cx="7239000" cy="320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0" smtClean="0">
                <a:solidFill>
                  <a:schemeClr val="tx1"/>
                </a:solidFill>
              </a:rPr>
              <a:t>Susan Houseman </a:t>
            </a:r>
          </a:p>
          <a:p>
            <a:pPr eaLnBrk="1" hangingPunct="1">
              <a:lnSpc>
                <a:spcPct val="90000"/>
              </a:lnSpc>
            </a:pPr>
            <a:r>
              <a:rPr lang="en-US" b="0" smtClean="0">
                <a:solidFill>
                  <a:schemeClr val="tx1"/>
                </a:solidFill>
              </a:rPr>
              <a:t>Upjohn Institute for Employment Research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smtClean="0">
                <a:solidFill>
                  <a:schemeClr val="tx1"/>
                </a:solidFill>
              </a:rPr>
              <a:t>Kenneth Ryder</a:t>
            </a:r>
          </a:p>
          <a:p>
            <a:pPr eaLnBrk="1" hangingPunct="1">
              <a:lnSpc>
                <a:spcPct val="90000"/>
              </a:lnSpc>
            </a:pPr>
            <a:r>
              <a:rPr lang="en-US" b="0" smtClean="0">
                <a:solidFill>
                  <a:schemeClr val="tx1"/>
                </a:solidFill>
              </a:rPr>
              <a:t>National Academy of Public Administration</a:t>
            </a:r>
          </a:p>
          <a:p>
            <a:pPr eaLnBrk="1" hangingPunct="1">
              <a:lnSpc>
                <a:spcPct val="90000"/>
              </a:lnSpc>
            </a:pPr>
            <a:endParaRPr lang="en-US" b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0" smtClean="0">
                <a:solidFill>
                  <a:schemeClr val="tx1"/>
                </a:solidFill>
              </a:rPr>
              <a:t>Presentation for the FESAC, December 17, 2010</a:t>
            </a:r>
          </a:p>
          <a:p>
            <a:pPr eaLnBrk="1" hangingPunct="1">
              <a:lnSpc>
                <a:spcPct val="90000"/>
              </a:lnSpc>
            </a:pPr>
            <a:endParaRPr lang="en-US" b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z="3200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pic>
        <p:nvPicPr>
          <p:cNvPr id="3076" name="Picture 4" descr="Upjohn and NAPA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943600"/>
            <a:ext cx="56292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International Prices Issues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data on import or export prices for business services collected currently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en-US" smtClean="0"/>
              <a:t>Serious data gap: Most rapidly expanding category of trade—includes IT services, engineering services, call center services</a:t>
            </a:r>
          </a:p>
          <a:p>
            <a:pPr lvl="1"/>
            <a:r>
              <a:rPr lang="en-US" smtClean="0"/>
              <a:t>But even if obstacles to accurately measuring services prices overcome, services price indexes may still be significantly biased by shifts in sourcing:</a:t>
            </a:r>
          </a:p>
          <a:p>
            <a:pPr lvl="2"/>
            <a:r>
              <a:rPr lang="en-US" smtClean="0"/>
              <a:t>Large levels differences in services prices (which largely reflect wage differences) driving growth of services offshoring</a:t>
            </a:r>
          </a:p>
          <a:p>
            <a:pPr lvl="2"/>
            <a:r>
              <a:rPr lang="en-US" smtClean="0"/>
              <a:t>Ideally price for imported business services would be collected in proposed input price framework</a:t>
            </a:r>
          </a:p>
          <a:p>
            <a:r>
              <a:rPr lang="en-US" smtClean="0"/>
              <a:t>Adequacy of adjustment of import and export prices for changes in quality, particularly in area of ICT goods and services</a:t>
            </a:r>
          </a:p>
          <a:p>
            <a:pPr lvl="1"/>
            <a:r>
              <a:rPr lang="en-US" smtClean="0"/>
              <a:t>Global integration of production of ICT goods &amp; rapid growth ICT services trade make this a high priority</a:t>
            </a:r>
          </a:p>
          <a:p>
            <a:pPr lvl="1"/>
            <a:r>
              <a:rPr lang="en-US" smtClean="0"/>
              <a:t>Inconsistent quality adjustment of domestic, import and export prices can result in significant biases</a:t>
            </a:r>
          </a:p>
          <a:p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BLS Office of Price and Living Conditions Budget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International Prices Program within OPLC</a:t>
            </a:r>
          </a:p>
          <a:p>
            <a:pPr lvl="1"/>
            <a:r>
              <a:rPr lang="en-US" smtClean="0"/>
              <a:t>Relatively small program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mtClean="0"/>
              <a:t>$19 m budget—no increase since 2003</a:t>
            </a:r>
          </a:p>
          <a:p>
            <a:r>
              <a:rPr lang="en-US" smtClean="0"/>
              <a:t>Challenge: balancing need for improved international prices data against other needs in a tight budget environment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457200" y="1143000"/>
          <a:ext cx="7848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Measurement Issue: </a:t>
            </a:r>
            <a:br>
              <a:rPr lang="en-US" smtClean="0"/>
            </a:br>
            <a:r>
              <a:rPr lang="en-US" smtClean="0"/>
              <a:t>Tracking Import Use in Economy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Outsourcing and </a:t>
            </a:r>
            <a:r>
              <a:rPr lang="en-US" dirty="0" err="1" smtClean="0"/>
              <a:t>offshoring</a:t>
            </a:r>
            <a:r>
              <a:rPr lang="en-US" dirty="0" smtClean="0"/>
              <a:t> issues require data on firm or industry uses of intermediate goods and services, and the source of those inputs, especially if they are imported  </a:t>
            </a:r>
          </a:p>
          <a:p>
            <a:r>
              <a:rPr lang="en-US" dirty="0" smtClean="0"/>
              <a:t>Many prior studies have relied on publicly available input-output data to estimate outsourcing and </a:t>
            </a:r>
            <a:r>
              <a:rPr lang="en-US" dirty="0" err="1" smtClean="0"/>
              <a:t>offshoring</a:t>
            </a:r>
            <a:r>
              <a:rPr lang="en-US" dirty="0" smtClean="0"/>
              <a:t> at the industry level</a:t>
            </a:r>
          </a:p>
          <a:p>
            <a:r>
              <a:rPr lang="en-US" dirty="0" smtClean="0"/>
              <a:t>Key input-output data limitation </a:t>
            </a:r>
            <a:r>
              <a:rPr lang="en-US" dirty="0" smtClean="0"/>
              <a:t>– Des</a:t>
            </a:r>
            <a:r>
              <a:rPr lang="en-US" dirty="0" smtClean="0"/>
              <a:t>tination </a:t>
            </a:r>
            <a:r>
              <a:rPr lang="en-US" dirty="0" smtClean="0"/>
              <a:t>of imported intermediate goods and services not tracked directly</a:t>
            </a:r>
          </a:p>
          <a:p>
            <a:r>
              <a:rPr lang="en-US" dirty="0" smtClean="0"/>
              <a:t>Consequently, BEA uses “import comparability assumption” – economy-wide import share for specific good or service assumed for all industries using that input</a:t>
            </a:r>
          </a:p>
          <a:p>
            <a:r>
              <a:rPr lang="en-US" dirty="0" smtClean="0">
                <a:solidFill>
                  <a:srgbClr val="000066"/>
                </a:solidFill>
              </a:rPr>
              <a:t>Inaccuracies in import comparability assumption potentially affect wide range of other analyses based on input-output data. E.g.: </a:t>
            </a:r>
          </a:p>
          <a:p>
            <a:pPr lvl="1"/>
            <a:r>
              <a:rPr lang="en-US" dirty="0" smtClean="0"/>
              <a:t>Economic impact of state and local economic development policies (How much leakage overseas occurs?)</a:t>
            </a:r>
          </a:p>
          <a:p>
            <a:pPr lvl="1"/>
            <a:r>
              <a:rPr lang="en-US" dirty="0" smtClean="0"/>
              <a:t>Employment impact of export growth (What is the import content of exports?)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Tracking Import Use in Economy: </a:t>
            </a:r>
            <a:br>
              <a:rPr lang="en-US" smtClean="0"/>
            </a:br>
            <a:r>
              <a:rPr lang="en-US" smtClean="0"/>
              <a:t>Conference Research Findings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8001000" cy="5638800"/>
          </a:xfrm>
        </p:spPr>
        <p:txBody>
          <a:bodyPr/>
          <a:lstStyle/>
          <a:p>
            <a:r>
              <a:rPr lang="en-US" sz="2400" dirty="0" smtClean="0"/>
              <a:t>Several papers identified limitations of assumption:</a:t>
            </a:r>
          </a:p>
          <a:p>
            <a:r>
              <a:rPr lang="en-US" sz="2400" dirty="0" err="1" smtClean="0">
                <a:solidFill>
                  <a:srgbClr val="000066"/>
                </a:solidFill>
              </a:rPr>
              <a:t>Strassner</a:t>
            </a:r>
            <a:r>
              <a:rPr lang="en-US" sz="2400" dirty="0" smtClean="0">
                <a:solidFill>
                  <a:srgbClr val="000066"/>
                </a:solidFill>
              </a:rPr>
              <a:t>, </a:t>
            </a:r>
            <a:r>
              <a:rPr lang="en-US" sz="2400" dirty="0" err="1" smtClean="0">
                <a:solidFill>
                  <a:srgbClr val="000066"/>
                </a:solidFill>
              </a:rPr>
              <a:t>Yuskavage</a:t>
            </a:r>
            <a:r>
              <a:rPr lang="en-US" sz="2400" dirty="0" smtClean="0">
                <a:solidFill>
                  <a:srgbClr val="000066"/>
                </a:solidFill>
              </a:rPr>
              <a:t>, and Lee used MNC data to develop alternative measures of imported intermediate materials and found</a:t>
            </a:r>
            <a:r>
              <a:rPr lang="en-US" b="0" dirty="0" smtClean="0">
                <a:solidFill>
                  <a:srgbClr val="000066"/>
                </a:solidFill>
              </a:rPr>
              <a:t>:</a:t>
            </a:r>
          </a:p>
          <a:p>
            <a:pPr lvl="1"/>
            <a:r>
              <a:rPr lang="en-US" b="1" dirty="0" smtClean="0"/>
              <a:t>For manufacturing, MNC data indicated imported materials consistently higher than estimates using import comparability assumption</a:t>
            </a:r>
          </a:p>
          <a:p>
            <a:pPr lvl="1"/>
            <a:r>
              <a:rPr lang="en-US" b="1" dirty="0" smtClean="0"/>
              <a:t>Notable differences in estimated import shares of intermediate commodities among specific manufacturing industries </a:t>
            </a:r>
          </a:p>
          <a:p>
            <a:r>
              <a:rPr lang="en-US" sz="2400" dirty="0" err="1" smtClean="0">
                <a:solidFill>
                  <a:srgbClr val="000066"/>
                </a:solidFill>
              </a:rPr>
              <a:t>Feenstra</a:t>
            </a:r>
            <a:r>
              <a:rPr lang="en-US" sz="2400" dirty="0" smtClean="0">
                <a:solidFill>
                  <a:srgbClr val="000066"/>
                </a:solidFill>
              </a:rPr>
              <a:t> and Jensen linked firm-level production and import data from the Linked/Longitudinal Firm Trade Transaction Database [LFTTD] and found: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different import share estimates for those industry groups and specific intermediate commodities with high import values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conceptual issues with</a:t>
            </a:r>
            <a:r>
              <a:rPr lang="en-US" sz="2400" b="1" dirty="0" smtClean="0"/>
              <a:t> </a:t>
            </a:r>
            <a:r>
              <a:rPr lang="en-US" b="1" dirty="0" smtClean="0"/>
              <a:t>“firm level I-O” estimates may account for some of these differences</a:t>
            </a:r>
            <a:endParaRPr lang="en-US" sz="2400" dirty="0" smtClean="0"/>
          </a:p>
          <a:p>
            <a:pPr lvl="1"/>
            <a:endParaRPr lang="en-US" sz="2400" dirty="0" smtClean="0">
              <a:solidFill>
                <a:srgbClr val="0000CC"/>
              </a:solidFill>
            </a:endParaRPr>
          </a:p>
          <a:p>
            <a:pPr lvl="1">
              <a:buFontTx/>
              <a:buNone/>
            </a:pPr>
            <a:endParaRPr lang="en-US" sz="2400" b="1" dirty="0" smtClean="0">
              <a:solidFill>
                <a:srgbClr val="000066"/>
              </a:solidFill>
            </a:endParaRPr>
          </a:p>
          <a:p>
            <a:pPr lvl="1">
              <a:buFontTx/>
              <a:buNone/>
            </a:pPr>
            <a:endParaRPr lang="en-US" sz="24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Tracking Import Use in Economy: </a:t>
            </a:r>
            <a:br>
              <a:rPr lang="en-US" smtClean="0"/>
            </a:br>
            <a:r>
              <a:rPr lang="en-US" smtClean="0"/>
              <a:t>Conference Research Findings, cont.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0066"/>
              </a:solidFill>
            </a:endParaRPr>
          </a:p>
          <a:p>
            <a:r>
              <a:rPr lang="en-US" sz="2400" dirty="0" smtClean="0">
                <a:solidFill>
                  <a:srgbClr val="000066"/>
                </a:solidFill>
              </a:rPr>
              <a:t>Winkler and Milberg used direct measures of imported inputs from German data and found</a:t>
            </a:r>
          </a:p>
          <a:p>
            <a:pPr lvl="1"/>
            <a:r>
              <a:rPr lang="en-US" sz="2400" b="1" dirty="0" smtClean="0"/>
              <a:t>Direct measure of services and materials off-shoring differs significantly from proxy measure using import comparability assumption</a:t>
            </a:r>
            <a:endParaRPr lang="en-US" b="1" dirty="0" smtClean="0"/>
          </a:p>
          <a:p>
            <a:pPr lvl="1"/>
            <a:endParaRPr lang="en-US" sz="2400" dirty="0" smtClean="0">
              <a:solidFill>
                <a:srgbClr val="000066"/>
              </a:solidFill>
            </a:endParaRPr>
          </a:p>
          <a:p>
            <a:r>
              <a:rPr lang="en-US" sz="2400" dirty="0" smtClean="0">
                <a:solidFill>
                  <a:srgbClr val="000066"/>
                </a:solidFill>
              </a:rPr>
              <a:t>All authors indicated need for additional research; their use of different micro-level data suggests more direct measures using firm level data could be helpful</a:t>
            </a:r>
          </a:p>
          <a:p>
            <a:pPr lvl="1"/>
            <a:r>
              <a:rPr lang="en-US" b="1" dirty="0" smtClean="0"/>
              <a:t>E.g., MNC’s may be reasonable proxies for sectors where they are dominant</a:t>
            </a:r>
          </a:p>
          <a:p>
            <a:endParaRPr lang="en-US" sz="2400" dirty="0" smtClean="0">
              <a:solidFill>
                <a:srgbClr val="000066"/>
              </a:solidFill>
            </a:endParaRPr>
          </a:p>
          <a:p>
            <a:pPr lvl="1">
              <a:buFontTx/>
              <a:buNone/>
            </a:pPr>
            <a:endParaRPr lang="en-US" sz="2400" dirty="0" smtClean="0">
              <a:solidFill>
                <a:srgbClr val="000066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Measurement Issue:</a:t>
            </a:r>
            <a:br>
              <a:rPr lang="en-US" dirty="0" smtClean="0"/>
            </a:br>
            <a:r>
              <a:rPr lang="en-US" dirty="0" smtClean="0"/>
              <a:t>Services </a:t>
            </a:r>
            <a:r>
              <a:rPr lang="en-US" dirty="0" err="1" smtClean="0"/>
              <a:t>Offshoring</a:t>
            </a:r>
            <a:r>
              <a:rPr lang="en-US" dirty="0" smtClean="0"/>
              <a:t> and Impacts on Workers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0066"/>
                </a:solidFill>
              </a:rPr>
              <a:t>To address new policy concerns raised by services </a:t>
            </a:r>
            <a:r>
              <a:rPr lang="en-US" sz="2400" dirty="0" err="1" smtClean="0">
                <a:solidFill>
                  <a:srgbClr val="000066"/>
                </a:solidFill>
              </a:rPr>
              <a:t>offshoring</a:t>
            </a:r>
            <a:r>
              <a:rPr lang="en-US" sz="2400" dirty="0" smtClean="0">
                <a:solidFill>
                  <a:srgbClr val="000066"/>
                </a:solidFill>
              </a:rPr>
              <a:t>, micro-level (firm) data needed </a:t>
            </a:r>
          </a:p>
          <a:p>
            <a:pPr lvl="1"/>
            <a:r>
              <a:rPr lang="en-US" b="1" dirty="0" smtClean="0"/>
              <a:t>Analyses based on industry level input-output data may be inaccurate because of import comparability assumptions</a:t>
            </a:r>
          </a:p>
          <a:p>
            <a:pPr lvl="1"/>
            <a:r>
              <a:rPr lang="en-US" b="1" dirty="0" err="1" smtClean="0"/>
              <a:t>Offshoring</a:t>
            </a:r>
            <a:r>
              <a:rPr lang="en-US" b="1" dirty="0" smtClean="0"/>
              <a:t> decisions are firm specific and NAPA study identified substantial variations in services </a:t>
            </a:r>
            <a:r>
              <a:rPr lang="en-US" b="1" dirty="0" err="1" smtClean="0"/>
              <a:t>offshoring</a:t>
            </a:r>
            <a:r>
              <a:rPr lang="en-US" b="1" dirty="0" smtClean="0"/>
              <a:t> among firms within selected industries </a:t>
            </a:r>
          </a:p>
          <a:p>
            <a:pPr lvl="1"/>
            <a:r>
              <a:rPr lang="en-US" b="1" dirty="0" err="1" smtClean="0"/>
              <a:t>Jarmin</a:t>
            </a:r>
            <a:r>
              <a:rPr lang="en-US" b="1" dirty="0" smtClean="0"/>
              <a:t>, </a:t>
            </a:r>
            <a:r>
              <a:rPr lang="en-US" b="1" dirty="0" err="1" smtClean="0"/>
              <a:t>Krizan</a:t>
            </a:r>
            <a:r>
              <a:rPr lang="en-US" b="1" dirty="0" smtClean="0"/>
              <a:t>, and Tang used new 2007 Census of Business data, linked to other longitudinal Census business </a:t>
            </a:r>
            <a:r>
              <a:rPr lang="en-US" b="1" dirty="0" err="1" smtClean="0"/>
              <a:t>microdata</a:t>
            </a:r>
            <a:r>
              <a:rPr lang="en-US" b="1" dirty="0" smtClean="0"/>
              <a:t> and also found that vast majority of manufacturing firms did not outsource or offshore inputs and those that did were larger firms. </a:t>
            </a:r>
          </a:p>
          <a:p>
            <a:pPr lvl="2"/>
            <a:r>
              <a:rPr lang="en-US" b="1" dirty="0" smtClean="0"/>
              <a:t>Focusing on large-firm data may capture vast majority of </a:t>
            </a:r>
            <a:r>
              <a:rPr lang="en-US" b="1" dirty="0" err="1" smtClean="0"/>
              <a:t>offshoring</a:t>
            </a:r>
            <a:r>
              <a:rPr lang="en-US" b="1" dirty="0" smtClean="0"/>
              <a:t> phenomenon</a:t>
            </a:r>
          </a:p>
          <a:p>
            <a:pPr lvl="2"/>
            <a:r>
              <a:rPr lang="en-US" b="1" dirty="0" smtClean="0"/>
              <a:t>Surveys may miss smaller firm </a:t>
            </a:r>
            <a:r>
              <a:rPr lang="en-US" b="1" dirty="0" err="1" smtClean="0"/>
              <a:t>offshoring</a:t>
            </a:r>
            <a:r>
              <a:rPr lang="en-US" b="1" dirty="0" smtClean="0"/>
              <a:t> that occurs indirectly if  domestic supplier of inputs </a:t>
            </a:r>
            <a:r>
              <a:rPr lang="en-US" b="1" dirty="0" err="1" smtClean="0"/>
              <a:t>offshores</a:t>
            </a:r>
            <a:r>
              <a:rPr lang="en-US" b="1" dirty="0" smtClean="0"/>
              <a:t> some activity</a:t>
            </a:r>
          </a:p>
          <a:p>
            <a:pPr lvl="1"/>
            <a:endParaRPr lang="en-US" sz="16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01000" cy="838200"/>
          </a:xfrm>
        </p:spPr>
        <p:txBody>
          <a:bodyPr/>
          <a:lstStyle/>
          <a:p>
            <a:r>
              <a:rPr lang="en-US" dirty="0" smtClean="0"/>
              <a:t>Other Measurement Issue:</a:t>
            </a:r>
            <a:br>
              <a:rPr lang="en-US" dirty="0" smtClean="0"/>
            </a:br>
            <a:r>
              <a:rPr lang="en-US" dirty="0" smtClean="0"/>
              <a:t>Services </a:t>
            </a:r>
            <a:r>
              <a:rPr lang="en-US" dirty="0" err="1" smtClean="0"/>
              <a:t>Offshoring</a:t>
            </a:r>
            <a:r>
              <a:rPr lang="en-US" dirty="0" smtClean="0"/>
              <a:t> and Impacts on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10538" cy="5410200"/>
          </a:xfrm>
        </p:spPr>
        <p:txBody>
          <a:bodyPr/>
          <a:lstStyle/>
          <a:p>
            <a:r>
              <a:rPr lang="en-US" sz="2800" dirty="0" smtClean="0">
                <a:solidFill>
                  <a:srgbClr val="000066"/>
                </a:solidFill>
              </a:rPr>
              <a:t>Data limited on services sector --including trade </a:t>
            </a:r>
          </a:p>
          <a:p>
            <a:pPr lvl="1"/>
            <a:r>
              <a:rPr lang="en-US" sz="2400" b="1" dirty="0" smtClean="0"/>
              <a:t>Jensen cites disparity in available detail between manufacturing and  services</a:t>
            </a:r>
          </a:p>
          <a:p>
            <a:pPr lvl="1"/>
            <a:r>
              <a:rPr lang="en-US" sz="2400" b="1" dirty="0" smtClean="0"/>
              <a:t>NAICS shift provided some increase services sector details relative to SIC </a:t>
            </a:r>
          </a:p>
          <a:p>
            <a:pPr lvl="1"/>
            <a:r>
              <a:rPr lang="en-US" sz="2400" b="1" dirty="0" smtClean="0"/>
              <a:t> NAPCS may provide more services sector details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Services Offshoring and Impacts on Workers cont.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>
              <a:solidFill>
                <a:srgbClr val="000066"/>
              </a:solidFill>
            </a:endParaRPr>
          </a:p>
          <a:p>
            <a:r>
              <a:rPr lang="en-US" sz="2400" dirty="0" err="1" smtClean="0">
                <a:solidFill>
                  <a:srgbClr val="000066"/>
                </a:solidFill>
              </a:rPr>
              <a:t>Kletzer</a:t>
            </a:r>
            <a:r>
              <a:rPr lang="en-US" sz="2400" dirty="0" smtClean="0">
                <a:solidFill>
                  <a:srgbClr val="000066"/>
                </a:solidFill>
              </a:rPr>
              <a:t> notes services </a:t>
            </a:r>
            <a:r>
              <a:rPr lang="en-US" sz="2400" dirty="0" err="1" smtClean="0">
                <a:solidFill>
                  <a:srgbClr val="000066"/>
                </a:solidFill>
              </a:rPr>
              <a:t>offshoring</a:t>
            </a:r>
            <a:r>
              <a:rPr lang="en-US" sz="2400" dirty="0" smtClean="0">
                <a:solidFill>
                  <a:srgbClr val="000066"/>
                </a:solidFill>
              </a:rPr>
              <a:t> introduces a different employment </a:t>
            </a:r>
            <a:r>
              <a:rPr lang="en-US" sz="2400" dirty="0" smtClean="0">
                <a:solidFill>
                  <a:srgbClr val="000066"/>
                </a:solidFill>
              </a:rPr>
              <a:t>issue – occupational </a:t>
            </a:r>
            <a:r>
              <a:rPr lang="en-US" sz="2400" dirty="0" smtClean="0">
                <a:solidFill>
                  <a:srgbClr val="000066"/>
                </a:solidFill>
              </a:rPr>
              <a:t>shifts, not just total employment changes</a:t>
            </a:r>
          </a:p>
          <a:p>
            <a:pPr lvl="1"/>
            <a:r>
              <a:rPr lang="en-US" b="1" dirty="0" smtClean="0"/>
              <a:t>BLS OES data provide occupational information at firm level, but data are not longitudinal and cannot assess occupational shifts over time</a:t>
            </a:r>
          </a:p>
          <a:p>
            <a:r>
              <a:rPr lang="en-US" sz="2400" dirty="0" smtClean="0">
                <a:solidFill>
                  <a:srgbClr val="000066"/>
                </a:solidFill>
              </a:rPr>
              <a:t>Solution: Collect longitudinal data on employment by occupation by modifying OES survey</a:t>
            </a:r>
          </a:p>
          <a:p>
            <a:pPr lvl="1"/>
            <a:r>
              <a:rPr lang="en-US" b="1" dirty="0" smtClean="0"/>
              <a:t>Abraham and </a:t>
            </a:r>
            <a:r>
              <a:rPr lang="en-US" b="1" dirty="0" err="1" smtClean="0"/>
              <a:t>Spletzer</a:t>
            </a:r>
            <a:r>
              <a:rPr lang="en-US" b="1" dirty="0" smtClean="0"/>
              <a:t> estimate additional resources for developing these data could range from $3.5-$7.7 million</a:t>
            </a:r>
          </a:p>
          <a:p>
            <a:pPr lvl="1"/>
            <a:r>
              <a:rPr lang="en-US" b="1" dirty="0" smtClean="0"/>
              <a:t>Longitudinal occupational data have uses beyond assessing impact of services </a:t>
            </a:r>
            <a:r>
              <a:rPr lang="en-US" b="1" dirty="0" err="1" smtClean="0"/>
              <a:t>offshoring</a:t>
            </a:r>
            <a:r>
              <a:rPr lang="en-US" b="1" dirty="0" smtClean="0"/>
              <a:t>: e.g. </a:t>
            </a:r>
          </a:p>
          <a:p>
            <a:pPr lvl="2"/>
            <a:r>
              <a:rPr lang="en-US" b="1" dirty="0" smtClean="0"/>
              <a:t> BLS analyses of long-range occupational outlooks </a:t>
            </a:r>
          </a:p>
          <a:p>
            <a:pPr lvl="2"/>
            <a:r>
              <a:rPr lang="en-US" b="1" dirty="0" smtClean="0"/>
              <a:t>guide education and training initiatives/decisions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609600"/>
          </a:xfrm>
        </p:spPr>
        <p:txBody>
          <a:bodyPr/>
          <a:lstStyle/>
          <a:p>
            <a:r>
              <a:rPr lang="en-US" smtClean="0"/>
              <a:t>A first step: Address Data Limitations with more Efficient Use of Existing Micro-level Data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Fiscal restraints mandate effective use of existing available data among all federal statistical agencies</a:t>
            </a:r>
          </a:p>
          <a:p>
            <a:r>
              <a:rPr lang="en-US" sz="2400" smtClean="0"/>
              <a:t>Micro-level data critical for assessing a number of economic issues, particularly outsourcing activities and services offshoring</a:t>
            </a:r>
          </a:p>
          <a:p>
            <a:r>
              <a:rPr lang="en-US" sz="2400" smtClean="0"/>
              <a:t>Improved data sharing and access to micro-level data requires amending  Confidential Information Protection and Statistical Efficiency Act CIPSEA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Report Recommendations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66738" y="1066800"/>
            <a:ext cx="8001000" cy="57912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mtClean="0"/>
              <a:t>Pilot test input price index proposed by BLS</a:t>
            </a:r>
          </a:p>
          <a:p>
            <a:pPr>
              <a:spcBef>
                <a:spcPts val="300"/>
              </a:spcBef>
            </a:pPr>
            <a:endParaRPr lang="en-US" smtClean="0"/>
          </a:p>
          <a:p>
            <a:pPr>
              <a:spcBef>
                <a:spcPts val="300"/>
              </a:spcBef>
            </a:pPr>
            <a:r>
              <a:rPr lang="en-US" smtClean="0"/>
              <a:t>Improve measurement of product quality changes in import and export price indexes—especially for high-tech goods &amp; services</a:t>
            </a:r>
          </a:p>
          <a:p>
            <a:pPr>
              <a:spcBef>
                <a:spcPts val="300"/>
              </a:spcBef>
            </a:pPr>
            <a:endParaRPr lang="en-US" smtClean="0"/>
          </a:p>
          <a:p>
            <a:pPr>
              <a:spcBef>
                <a:spcPts val="300"/>
              </a:spcBef>
            </a:pPr>
            <a:r>
              <a:rPr lang="en-US" smtClean="0"/>
              <a:t>Collect more detailed data on domestic and traded services and collect prices for business services imports and exports</a:t>
            </a:r>
          </a:p>
          <a:p>
            <a:pPr>
              <a:spcBef>
                <a:spcPts val="300"/>
              </a:spcBef>
            </a:pPr>
            <a:endParaRPr lang="en-US" smtClean="0"/>
          </a:p>
          <a:p>
            <a:pPr>
              <a:spcBef>
                <a:spcPts val="300"/>
              </a:spcBef>
            </a:pPr>
            <a:r>
              <a:rPr lang="en-US" smtClean="0"/>
              <a:t>Collect longitudinal data on employment by occupation through a modification of the Occupation Employment Statistics (OES) program survey</a:t>
            </a:r>
          </a:p>
          <a:p>
            <a:pPr>
              <a:spcBef>
                <a:spcPts val="300"/>
              </a:spcBef>
            </a:pPr>
            <a:endParaRPr lang="en-US" smtClean="0"/>
          </a:p>
          <a:p>
            <a:pPr>
              <a:spcBef>
                <a:spcPts val="300"/>
              </a:spcBef>
            </a:pPr>
            <a:r>
              <a:rPr lang="en-US" smtClean="0"/>
              <a:t>Improve data-sharing, especial of microlevel data, among statistical agencies and with outside researchers—modify CIPSEA to facilitate data sharing among statistical agencies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smtClean="0">
                <a:hlinkClick r:id="rId2"/>
              </a:rPr>
              <a:t>http://bea.gov/papers/pdf/napa_bea_2010summary_final.pdf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hlinkClick r:id="rId2"/>
              </a:rPr>
              <a:t>http://bea.gov/papers/pdf/bea_2010_conference%20papers_final.pdf</a:t>
            </a:r>
          </a:p>
          <a:p>
            <a:pPr>
              <a:buFont typeface="Wingdings" pitchFamily="2" charset="2"/>
              <a:buNone/>
            </a:pPr>
            <a:endParaRPr lang="en-US" sz="1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Motivation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Increased globalization of U.S. economy:</a:t>
            </a:r>
          </a:p>
          <a:p>
            <a:pPr lvl="1"/>
            <a:r>
              <a:rPr lang="en-US" smtClean="0"/>
              <a:t>Value of imports and exports reached 25-30% GDP in recent years</a:t>
            </a:r>
          </a:p>
          <a:p>
            <a:pPr lvl="1"/>
            <a:r>
              <a:rPr lang="en-US" smtClean="0"/>
              <a:t>Import growth especially rapid – driven by growth from emerging economies – led to widening trade deficit</a:t>
            </a:r>
          </a:p>
          <a:p>
            <a:r>
              <a:rPr lang="en-US" smtClean="0"/>
              <a:t>Growth of trade underscores need for reliable international statistics to understand effects of trade, formulate policies, </a:t>
            </a:r>
            <a:r>
              <a:rPr lang="en-US" i="1" smtClean="0"/>
              <a:t>but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Aspects of globalization—e.g. global production chains, expansion of business services trade—greatly complicate collection of data</a:t>
            </a:r>
          </a:p>
          <a:p>
            <a:pPr lvl="1"/>
            <a:r>
              <a:rPr lang="en-US" smtClean="0"/>
              <a:t>Funding for international statistics programs not kept pace with growth of trade</a:t>
            </a:r>
          </a:p>
          <a:p>
            <a:r>
              <a:rPr lang="en-US" smtClean="0"/>
              <a:t>Concerns:</a:t>
            </a:r>
          </a:p>
          <a:p>
            <a:pPr lvl="1"/>
            <a:r>
              <a:rPr lang="en-US" smtClean="0"/>
              <a:t>Measurement problems associated with growth of globalization may result in significantly biased aggregate and industry statistics </a:t>
            </a:r>
          </a:p>
          <a:p>
            <a:pPr lvl="1"/>
            <a:r>
              <a:rPr lang="en-US" smtClean="0"/>
              <a:t>Analyses of globalization based on these data may be biased </a:t>
            </a:r>
          </a:p>
          <a:p>
            <a:pPr lvl="1"/>
            <a:r>
              <a:rPr lang="en-US" smtClean="0"/>
              <a:t>Critical data gaps limit ability to understand effects of globalization on U.S. workers and businesses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Research in this Report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AEA and Upjohn-NAPA reports complementary:</a:t>
            </a:r>
          </a:p>
          <a:p>
            <a:pPr lvl="1"/>
            <a:r>
              <a:rPr lang="en-US" smtClean="0"/>
              <a:t>AEA report provides comprehensive overview of international statistics and issues (biases and gaps) based on existing literature</a:t>
            </a:r>
          </a:p>
          <a:p>
            <a:pPr lvl="1"/>
            <a:r>
              <a:rPr lang="en-US" smtClean="0"/>
              <a:t>Our conference project supported new research on a subset of those issues</a:t>
            </a:r>
          </a:p>
          <a:p>
            <a:r>
              <a:rPr lang="en-US" smtClean="0"/>
              <a:t>Funding from BEA and Sloan Foundation supported new studies by academics and researchers in BLS, BEA and Census that examined </a:t>
            </a:r>
          </a:p>
          <a:p>
            <a:pPr lvl="1"/>
            <a:r>
              <a:rPr lang="en-US" smtClean="0"/>
              <a:t>Import prices: Biases to import &amp; input price indexes from shifts in sourcing</a:t>
            </a:r>
          </a:p>
          <a:p>
            <a:pPr lvl="1"/>
            <a:r>
              <a:rPr lang="en-US" smtClean="0"/>
              <a:t>Gaps in import and export services prices </a:t>
            </a:r>
          </a:p>
          <a:p>
            <a:pPr lvl="1"/>
            <a:r>
              <a:rPr lang="en-US" smtClean="0"/>
              <a:t>Data gaps in tracking use of imports in economy—accuracy of import comparability assumption</a:t>
            </a:r>
          </a:p>
          <a:p>
            <a:pPr lvl="1"/>
            <a:r>
              <a:rPr lang="en-US" smtClean="0"/>
              <a:t>Data gaps in measuring services offshoring </a:t>
            </a:r>
          </a:p>
          <a:p>
            <a:pPr lvl="1"/>
            <a:r>
              <a:rPr lang="en-US" smtClean="0"/>
              <a:t>Data needed to assess labor market impacts from offshoring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Importance of Import (and Export) Prices in Computing Key Domestic Statistics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Used in computing real GDP growth</a:t>
            </a:r>
          </a:p>
          <a:p>
            <a:pPr lvl="1"/>
            <a:r>
              <a:rPr lang="en-US" smtClean="0"/>
              <a:t>GDP growth – computed from expenditure side </a:t>
            </a:r>
          </a:p>
          <a:p>
            <a:pPr lvl="1">
              <a:buFontTx/>
              <a:buNone/>
            </a:pPr>
            <a:r>
              <a:rPr lang="en-US" smtClean="0"/>
              <a:t>		GDP=C+I+G+(X-M)</a:t>
            </a:r>
          </a:p>
          <a:p>
            <a:pPr lvl="1"/>
            <a:r>
              <a:rPr lang="en-US" smtClean="0"/>
              <a:t>All domestic expenditures, imports and exports must be deflated</a:t>
            </a:r>
          </a:p>
          <a:p>
            <a:r>
              <a:rPr lang="en-US" smtClean="0"/>
              <a:t>Used in computing real value added growth in industry statistics</a:t>
            </a:r>
          </a:p>
          <a:p>
            <a:pPr lvl="1"/>
            <a:r>
              <a:rPr lang="en-US" smtClean="0"/>
              <a:t>Deflated inputs—</a:t>
            </a:r>
            <a:r>
              <a:rPr lang="en-US" i="1" smtClean="0"/>
              <a:t>including imported intermediates</a:t>
            </a:r>
            <a:r>
              <a:rPr lang="en-US" smtClean="0"/>
              <a:t>—must be netted out from deflated shipments</a:t>
            </a:r>
          </a:p>
          <a:p>
            <a:pPr lvl="1"/>
            <a:r>
              <a:rPr lang="en-US" smtClean="0"/>
              <a:t>BEA constructs input price deflators from import price indexes and the PPI</a:t>
            </a:r>
          </a:p>
          <a:p>
            <a:r>
              <a:rPr lang="en-US" smtClean="0"/>
              <a:t>If growth of real imports understated (because of biased import price indexes)</a:t>
            </a:r>
          </a:p>
          <a:p>
            <a:pPr lvl="1"/>
            <a:r>
              <a:rPr lang="en-US" smtClean="0"/>
              <a:t>GDP and industry value added growth rates overstated</a:t>
            </a:r>
          </a:p>
          <a:p>
            <a:pPr lvl="1"/>
            <a:r>
              <a:rPr lang="en-US" smtClean="0"/>
              <a:t>Industry and aggregate productivity growth measures overstated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Bias in Import Price Indexes from Shifts in Sourcing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shift in sourcing of consumer products and intermediate inputs used by businesses, especially in last decade.  </a:t>
            </a:r>
          </a:p>
          <a:p>
            <a:r>
              <a:rPr lang="en-US" dirty="0" smtClean="0"/>
              <a:t>Hypothetically, price declines from low-cost foreign supplier could be captured in import &amp; input price indexes if:</a:t>
            </a:r>
          </a:p>
          <a:p>
            <a:pPr lvl="1"/>
            <a:r>
              <a:rPr lang="en-US" dirty="0" smtClean="0"/>
              <a:t>Foreign supplier enters U.S. market with price comparable to domestic suppliers—expansion of foreign market share reflects price drops </a:t>
            </a:r>
            <a:r>
              <a:rPr lang="en-US" i="1" dirty="0" smtClean="0"/>
              <a:t>after</a:t>
            </a:r>
            <a:r>
              <a:rPr lang="en-US" dirty="0" smtClean="0"/>
              <a:t> entry</a:t>
            </a:r>
          </a:p>
          <a:p>
            <a:pPr lvl="1"/>
            <a:r>
              <a:rPr lang="en-US" dirty="0" smtClean="0"/>
              <a:t>Foreign supplier picked up in import price sample soon after entry</a:t>
            </a:r>
          </a:p>
          <a:p>
            <a:r>
              <a:rPr lang="en-US" dirty="0" smtClean="0"/>
              <a:t>More likely, price declines missed:</a:t>
            </a:r>
          </a:p>
          <a:p>
            <a:pPr lvl="1"/>
            <a:r>
              <a:rPr lang="en-US" dirty="0" smtClean="0"/>
              <a:t>Foreign supplier enters with lower price—even if integrated immediately into import price sample, price change missing</a:t>
            </a:r>
          </a:p>
          <a:p>
            <a:pPr lvl="1"/>
            <a:r>
              <a:rPr lang="en-US" dirty="0" smtClean="0"/>
              <a:t>Quality-adjusted price of foreign supplier temporarily lower—period of disequilibrium during which it gains market share as it becomes known, its reliability established, &amp; purchasers’ contracts with domestic supplier expire</a:t>
            </a:r>
          </a:p>
          <a:p>
            <a:pPr lvl="1">
              <a:buFontTx/>
              <a:buNone/>
            </a:pPr>
            <a:r>
              <a:rPr lang="en-US" sz="1800" b="1" dirty="0" smtClean="0"/>
              <a:t>(</a:t>
            </a:r>
            <a:r>
              <a:rPr lang="en-US" sz="1800" b="1" dirty="0" err="1" smtClean="0"/>
              <a:t>Alterman</a:t>
            </a:r>
            <a:r>
              <a:rPr lang="en-US" sz="1800" b="1" dirty="0" smtClean="0"/>
              <a:t>; </a:t>
            </a:r>
            <a:r>
              <a:rPr lang="en-US" sz="1800" b="1" dirty="0" err="1" smtClean="0"/>
              <a:t>Diewert</a:t>
            </a:r>
            <a:r>
              <a:rPr lang="en-US" sz="1800" b="1" dirty="0" smtClean="0"/>
              <a:t> &amp; Nakamura; Houseman, </a:t>
            </a:r>
            <a:r>
              <a:rPr lang="en-US" sz="1800" b="1" dirty="0" err="1" smtClean="0"/>
              <a:t>Kurz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Lengermann</a:t>
            </a:r>
            <a:r>
              <a:rPr lang="en-US" sz="1800" b="1" dirty="0" smtClean="0"/>
              <a:t> &amp; Mandel; </a:t>
            </a:r>
            <a:r>
              <a:rPr lang="en-US" sz="1800" b="1" dirty="0" err="1" smtClean="0"/>
              <a:t>Reinsdorf</a:t>
            </a:r>
            <a:r>
              <a:rPr lang="en-US" sz="1800" b="1" dirty="0" smtClean="0"/>
              <a:t> &amp; </a:t>
            </a:r>
            <a:r>
              <a:rPr lang="en-US" sz="1800" b="1" dirty="0" err="1" smtClean="0"/>
              <a:t>Yuskavage</a:t>
            </a:r>
            <a:r>
              <a:rPr lang="en-US" sz="1800" b="1" dirty="0" smtClean="0"/>
              <a:t>)</a:t>
            </a:r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Characterizing the Bias to the Input Price Index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</a:p>
          <a:p>
            <a:r>
              <a:rPr lang="en-US" smtClean="0"/>
              <a:t>Problem analogous to “outlet substitution bias” in CPI ((Reinsdorf 1993, Diewert 1998, Hausman 2003)</a:t>
            </a:r>
          </a:p>
          <a:p>
            <a:endParaRPr lang="en-US" smtClean="0"/>
          </a:p>
          <a:p>
            <a:r>
              <a:rPr lang="en-US" smtClean="0"/>
              <a:t>Diewert and Nakamura (2010) characterize bias to input price index at elemental level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 </a:t>
            </a:r>
            <a:r>
              <a:rPr lang="en-US" i="1" smtClean="0"/>
              <a:t>B = (1 + i)sd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Where </a:t>
            </a:r>
            <a:r>
              <a:rPr lang="en-US" i="1" smtClean="0"/>
              <a:t>i</a:t>
            </a:r>
            <a:r>
              <a:rPr lang="en-US" smtClean="0"/>
              <a:t> is the rate of price increase, </a:t>
            </a:r>
            <a:r>
              <a:rPr lang="en-US" i="1" smtClean="0"/>
              <a:t>s</a:t>
            </a:r>
            <a:r>
              <a:rPr lang="en-US" smtClean="0"/>
              <a:t> is share captured by new, low-cost supplier, and </a:t>
            </a:r>
            <a:r>
              <a:rPr lang="en-US" i="1" smtClean="0"/>
              <a:t>d</a:t>
            </a:r>
            <a:r>
              <a:rPr lang="en-US" smtClean="0"/>
              <a:t> is percent discount of the low-cost supplier (foreign) relative to the high-cost (domestic) supplier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Characterization of bias to input price from offshoring or other types of shifts in sourcing identical to that of bias to CPI from outlet substitution (Diewert 1998)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94675" cy="609600"/>
          </a:xfrm>
        </p:spPr>
        <p:txBody>
          <a:bodyPr/>
          <a:lstStyle/>
          <a:p>
            <a:r>
              <a:rPr lang="en-US" smtClean="0"/>
              <a:t>Evidence of Biases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001000" cy="5638800"/>
          </a:xfrm>
        </p:spPr>
        <p:txBody>
          <a:bodyPr/>
          <a:lstStyle/>
          <a:p>
            <a:r>
              <a:rPr lang="en-US" smtClean="0"/>
              <a:t>Conditions for Biases Exist </a:t>
            </a:r>
          </a:p>
          <a:p>
            <a:pPr lvl="1"/>
            <a:r>
              <a:rPr lang="en-US" smtClean="0"/>
              <a:t>Tremendous growth import penetration (</a:t>
            </a:r>
            <a:r>
              <a:rPr lang="en-US" i="1" smtClean="0"/>
              <a:t>s</a:t>
            </a:r>
            <a:r>
              <a:rPr lang="en-US" smtClean="0"/>
              <a:t> in Diewert-Nakamura formula) both in goods for final consumption and intermediate inputs</a:t>
            </a:r>
          </a:p>
          <a:p>
            <a:pPr lvl="2"/>
            <a:r>
              <a:rPr lang="en-US" smtClean="0"/>
              <a:t>Growth of imported intermediates reflected in large contributions of imports to gross output growth, labor productivity growth in manufacturing	</a:t>
            </a:r>
          </a:p>
          <a:p>
            <a:pPr lvl="1"/>
            <a:r>
              <a:rPr lang="en-US" smtClean="0"/>
              <a:t>Import growth dominated by growth from emerging economies </a:t>
            </a:r>
            <a:r>
              <a:rPr lang="en-US" i="1" smtClean="0"/>
              <a:t>and</a:t>
            </a:r>
            <a:r>
              <a:rPr lang="en-US" smtClean="0"/>
              <a:t> evidence of large “discounts” (</a:t>
            </a:r>
            <a:r>
              <a:rPr lang="en-US" i="1" smtClean="0"/>
              <a:t>d</a:t>
            </a:r>
            <a:r>
              <a:rPr lang="en-US" smtClean="0"/>
              <a:t> in Diewert-Nakamura formula)associated with sourcing from emerging economies</a:t>
            </a:r>
          </a:p>
          <a:p>
            <a:pPr lvl="2"/>
            <a:r>
              <a:rPr lang="en-US" smtClean="0">
                <a:cs typeface="Times New Roman" pitchFamily="18" charset="0"/>
              </a:rPr>
              <a:t>Evidence of large discounts from case study papers, import price data</a:t>
            </a:r>
          </a:p>
          <a:p>
            <a:pPr lvl="2"/>
            <a:r>
              <a:rPr lang="en-US" smtClean="0">
                <a:cs typeface="Times New Roman" pitchFamily="18" charset="0"/>
              </a:rPr>
              <a:t>Consistent with </a:t>
            </a:r>
            <a:r>
              <a:rPr lang="en-US" smtClean="0"/>
              <a:t>evidence of over-valuation of dollar vis-à-vis Chinese and other Asian currencies</a:t>
            </a:r>
            <a:endParaRPr lang="en-US" smtClean="0">
              <a:cs typeface="Times New Roman" pitchFamily="18" charset="0"/>
            </a:endParaRPr>
          </a:p>
          <a:p>
            <a:r>
              <a:rPr lang="en-US" smtClean="0"/>
              <a:t>Simulation evidence</a:t>
            </a:r>
          </a:p>
          <a:p>
            <a:pPr lvl="1"/>
            <a:r>
              <a:rPr lang="en-US" smtClean="0"/>
              <a:t>Possibly significant biases to output and productivity measures in manufacturing and other goods producing industries from growth of imported materials intermediates</a:t>
            </a:r>
          </a:p>
          <a:p>
            <a:pPr>
              <a:buFont typeface="Wingdings" pitchFamily="2" charset="2"/>
              <a:buNone/>
            </a:pPr>
            <a:r>
              <a:rPr lang="en-US" sz="1700" smtClean="0"/>
              <a:t>(Byrne, Kovak &amp; Michaels; Eldridge &amp; Harper; Houseman, Kurz, Lengermann &amp; Mandel; Klier &amp; Rubenstein; Strassner, Yuskavage &amp; Lee)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9"/>
          <p:cNvSpPr>
            <a:spLocks noGrp="1"/>
          </p:cNvSpPr>
          <p:nvPr>
            <p:ph type="title"/>
          </p:nvPr>
        </p:nvSpPr>
        <p:spPr>
          <a:xfrm>
            <a:off x="0" y="304800"/>
            <a:ext cx="8575675" cy="609600"/>
          </a:xfrm>
        </p:spPr>
        <p:txBody>
          <a:bodyPr/>
          <a:lstStyle/>
          <a:p>
            <a:r>
              <a:rPr lang="en-US" smtClean="0"/>
              <a:t>Evidence of Biases: Unexpected Patterns in Price Indexes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8600" y="4648200"/>
            <a:ext cx="4495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Source: </a:t>
            </a:r>
            <a:r>
              <a:rPr lang="en-US" sz="1400" dirty="0" err="1">
                <a:latin typeface="+mn-lt"/>
              </a:rPr>
              <a:t>Reinsdorf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 err="1">
                <a:latin typeface="+mn-lt"/>
              </a:rPr>
              <a:t>Yuskavage</a:t>
            </a:r>
            <a:r>
              <a:rPr lang="en-US" sz="1400" dirty="0">
                <a:latin typeface="+mn-lt"/>
              </a:rPr>
              <a:t>, 2010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5334000"/>
            <a:ext cx="7543800" cy="1587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Widely believed that growth import share driven by lower prices &amp; imports dampening domestic inflation (Greenspan) 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 If lower prices captured in indexes, then import price indexes should be rising more slowly than domestic price indexes. 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But import price indexes rising faster than domestic in 2000s—coincident with rise of imports from China. </a:t>
            </a:r>
          </a:p>
        </p:txBody>
      </p:sp>
      <p:sp>
        <p:nvSpPr>
          <p:cNvPr id="10245" name="Rectangle 2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0246" name="Group 120"/>
          <p:cNvGrpSpPr>
            <a:grpSpLocks noChangeAspect="1"/>
          </p:cNvGrpSpPr>
          <p:nvPr/>
        </p:nvGrpSpPr>
        <p:grpSpPr bwMode="auto">
          <a:xfrm>
            <a:off x="-152400" y="1600200"/>
            <a:ext cx="4360863" cy="2925763"/>
            <a:chOff x="-801" y="58"/>
            <a:chExt cx="10143" cy="6806"/>
          </a:xfrm>
        </p:grpSpPr>
        <p:sp>
          <p:nvSpPr>
            <p:cNvPr id="10249" name="AutoShape 237"/>
            <p:cNvSpPr>
              <a:spLocks noChangeAspect="1" noChangeArrowheads="1" noTextEdit="1"/>
            </p:cNvSpPr>
            <p:nvPr/>
          </p:nvSpPr>
          <p:spPr bwMode="auto">
            <a:xfrm>
              <a:off x="0" y="58"/>
              <a:ext cx="9342" cy="6806"/>
            </a:xfrm>
            <a:prstGeom prst="rect">
              <a:avLst/>
            </a:prstGeom>
            <a:solidFill>
              <a:srgbClr val="A5A5A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236"/>
            <p:cNvSpPr>
              <a:spLocks noChangeShapeType="1"/>
            </p:cNvSpPr>
            <p:nvPr/>
          </p:nvSpPr>
          <p:spPr bwMode="auto">
            <a:xfrm>
              <a:off x="445" y="5557"/>
              <a:ext cx="87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235"/>
            <p:cNvSpPr>
              <a:spLocks noChangeShapeType="1"/>
            </p:cNvSpPr>
            <p:nvPr/>
          </p:nvSpPr>
          <p:spPr bwMode="auto">
            <a:xfrm>
              <a:off x="445" y="4878"/>
              <a:ext cx="87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Line 234"/>
            <p:cNvSpPr>
              <a:spLocks noChangeShapeType="1"/>
            </p:cNvSpPr>
            <p:nvPr/>
          </p:nvSpPr>
          <p:spPr bwMode="auto">
            <a:xfrm>
              <a:off x="445" y="4200"/>
              <a:ext cx="87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Line 233"/>
            <p:cNvSpPr>
              <a:spLocks noChangeShapeType="1"/>
            </p:cNvSpPr>
            <p:nvPr/>
          </p:nvSpPr>
          <p:spPr bwMode="auto">
            <a:xfrm>
              <a:off x="445" y="3509"/>
              <a:ext cx="87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232"/>
            <p:cNvSpPr>
              <a:spLocks noChangeShapeType="1"/>
            </p:cNvSpPr>
            <p:nvPr/>
          </p:nvSpPr>
          <p:spPr bwMode="auto">
            <a:xfrm>
              <a:off x="445" y="2831"/>
              <a:ext cx="87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231"/>
            <p:cNvSpPr>
              <a:spLocks noChangeShapeType="1"/>
            </p:cNvSpPr>
            <p:nvPr/>
          </p:nvSpPr>
          <p:spPr bwMode="auto">
            <a:xfrm>
              <a:off x="445" y="2152"/>
              <a:ext cx="87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230"/>
            <p:cNvSpPr>
              <a:spLocks noChangeShapeType="1"/>
            </p:cNvSpPr>
            <p:nvPr/>
          </p:nvSpPr>
          <p:spPr bwMode="auto">
            <a:xfrm>
              <a:off x="445" y="1474"/>
              <a:ext cx="87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Rectangle 229"/>
            <p:cNvSpPr>
              <a:spLocks noChangeArrowheads="1"/>
            </p:cNvSpPr>
            <p:nvPr/>
          </p:nvSpPr>
          <p:spPr bwMode="auto">
            <a:xfrm>
              <a:off x="445" y="1474"/>
              <a:ext cx="8721" cy="476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228"/>
            <p:cNvSpPr>
              <a:spLocks noChangeShapeType="1"/>
            </p:cNvSpPr>
            <p:nvPr/>
          </p:nvSpPr>
          <p:spPr bwMode="auto">
            <a:xfrm>
              <a:off x="445" y="1474"/>
              <a:ext cx="1" cy="47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227"/>
            <p:cNvSpPr>
              <a:spLocks noChangeShapeType="1"/>
            </p:cNvSpPr>
            <p:nvPr/>
          </p:nvSpPr>
          <p:spPr bwMode="auto">
            <a:xfrm>
              <a:off x="398" y="6235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226"/>
            <p:cNvSpPr>
              <a:spLocks noChangeShapeType="1"/>
            </p:cNvSpPr>
            <p:nvPr/>
          </p:nvSpPr>
          <p:spPr bwMode="auto">
            <a:xfrm>
              <a:off x="398" y="5557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225"/>
            <p:cNvSpPr>
              <a:spLocks noChangeShapeType="1"/>
            </p:cNvSpPr>
            <p:nvPr/>
          </p:nvSpPr>
          <p:spPr bwMode="auto">
            <a:xfrm>
              <a:off x="398" y="4878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224"/>
            <p:cNvSpPr>
              <a:spLocks noChangeShapeType="1"/>
            </p:cNvSpPr>
            <p:nvPr/>
          </p:nvSpPr>
          <p:spPr bwMode="auto">
            <a:xfrm>
              <a:off x="398" y="4200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Line 223"/>
            <p:cNvSpPr>
              <a:spLocks noChangeShapeType="1"/>
            </p:cNvSpPr>
            <p:nvPr/>
          </p:nvSpPr>
          <p:spPr bwMode="auto">
            <a:xfrm>
              <a:off x="398" y="3509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Line 222"/>
            <p:cNvSpPr>
              <a:spLocks noChangeShapeType="1"/>
            </p:cNvSpPr>
            <p:nvPr/>
          </p:nvSpPr>
          <p:spPr bwMode="auto">
            <a:xfrm>
              <a:off x="398" y="2831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Line 221"/>
            <p:cNvSpPr>
              <a:spLocks noChangeShapeType="1"/>
            </p:cNvSpPr>
            <p:nvPr/>
          </p:nvSpPr>
          <p:spPr bwMode="auto">
            <a:xfrm>
              <a:off x="398" y="2152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Line 220"/>
            <p:cNvSpPr>
              <a:spLocks noChangeShapeType="1"/>
            </p:cNvSpPr>
            <p:nvPr/>
          </p:nvSpPr>
          <p:spPr bwMode="auto">
            <a:xfrm>
              <a:off x="398" y="1474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Line 219"/>
            <p:cNvSpPr>
              <a:spLocks noChangeShapeType="1"/>
            </p:cNvSpPr>
            <p:nvPr/>
          </p:nvSpPr>
          <p:spPr bwMode="auto">
            <a:xfrm>
              <a:off x="445" y="6235"/>
              <a:ext cx="8721" cy="1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18"/>
            <p:cNvSpPr>
              <a:spLocks noChangeShapeType="1"/>
            </p:cNvSpPr>
            <p:nvPr/>
          </p:nvSpPr>
          <p:spPr bwMode="auto">
            <a:xfrm flipV="1">
              <a:off x="445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Line 217"/>
            <p:cNvSpPr>
              <a:spLocks noChangeShapeType="1"/>
            </p:cNvSpPr>
            <p:nvPr/>
          </p:nvSpPr>
          <p:spPr bwMode="auto">
            <a:xfrm flipV="1">
              <a:off x="901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216"/>
            <p:cNvSpPr>
              <a:spLocks noChangeShapeType="1"/>
            </p:cNvSpPr>
            <p:nvPr/>
          </p:nvSpPr>
          <p:spPr bwMode="auto">
            <a:xfrm flipV="1">
              <a:off x="1358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Line 215"/>
            <p:cNvSpPr>
              <a:spLocks noChangeShapeType="1"/>
            </p:cNvSpPr>
            <p:nvPr/>
          </p:nvSpPr>
          <p:spPr bwMode="auto">
            <a:xfrm flipV="1">
              <a:off x="1826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214"/>
            <p:cNvSpPr>
              <a:spLocks noChangeShapeType="1"/>
            </p:cNvSpPr>
            <p:nvPr/>
          </p:nvSpPr>
          <p:spPr bwMode="auto">
            <a:xfrm flipV="1">
              <a:off x="2283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Line 213"/>
            <p:cNvSpPr>
              <a:spLocks noChangeShapeType="1"/>
            </p:cNvSpPr>
            <p:nvPr/>
          </p:nvSpPr>
          <p:spPr bwMode="auto">
            <a:xfrm flipV="1">
              <a:off x="2739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Line 212"/>
            <p:cNvSpPr>
              <a:spLocks noChangeShapeType="1"/>
            </p:cNvSpPr>
            <p:nvPr/>
          </p:nvSpPr>
          <p:spPr bwMode="auto">
            <a:xfrm flipV="1">
              <a:off x="3196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Line 211"/>
            <p:cNvSpPr>
              <a:spLocks noChangeShapeType="1"/>
            </p:cNvSpPr>
            <p:nvPr/>
          </p:nvSpPr>
          <p:spPr bwMode="auto">
            <a:xfrm flipV="1">
              <a:off x="3652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Line 210"/>
            <p:cNvSpPr>
              <a:spLocks noChangeShapeType="1"/>
            </p:cNvSpPr>
            <p:nvPr/>
          </p:nvSpPr>
          <p:spPr bwMode="auto">
            <a:xfrm flipV="1">
              <a:off x="4121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Line 209"/>
            <p:cNvSpPr>
              <a:spLocks noChangeShapeType="1"/>
            </p:cNvSpPr>
            <p:nvPr/>
          </p:nvSpPr>
          <p:spPr bwMode="auto">
            <a:xfrm flipV="1">
              <a:off x="4577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208"/>
            <p:cNvSpPr>
              <a:spLocks noChangeShapeType="1"/>
            </p:cNvSpPr>
            <p:nvPr/>
          </p:nvSpPr>
          <p:spPr bwMode="auto">
            <a:xfrm flipV="1">
              <a:off x="5034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Line 207"/>
            <p:cNvSpPr>
              <a:spLocks noChangeShapeType="1"/>
            </p:cNvSpPr>
            <p:nvPr/>
          </p:nvSpPr>
          <p:spPr bwMode="auto">
            <a:xfrm flipV="1">
              <a:off x="5490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206"/>
            <p:cNvSpPr>
              <a:spLocks noChangeShapeType="1"/>
            </p:cNvSpPr>
            <p:nvPr/>
          </p:nvSpPr>
          <p:spPr bwMode="auto">
            <a:xfrm flipV="1">
              <a:off x="5959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205"/>
            <p:cNvSpPr>
              <a:spLocks noChangeShapeType="1"/>
            </p:cNvSpPr>
            <p:nvPr/>
          </p:nvSpPr>
          <p:spPr bwMode="auto">
            <a:xfrm flipV="1">
              <a:off x="6415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204"/>
            <p:cNvSpPr>
              <a:spLocks noChangeShapeType="1"/>
            </p:cNvSpPr>
            <p:nvPr/>
          </p:nvSpPr>
          <p:spPr bwMode="auto">
            <a:xfrm flipV="1">
              <a:off x="6872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Line 203"/>
            <p:cNvSpPr>
              <a:spLocks noChangeShapeType="1"/>
            </p:cNvSpPr>
            <p:nvPr/>
          </p:nvSpPr>
          <p:spPr bwMode="auto">
            <a:xfrm flipV="1">
              <a:off x="7328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Line 202"/>
            <p:cNvSpPr>
              <a:spLocks noChangeShapeType="1"/>
            </p:cNvSpPr>
            <p:nvPr/>
          </p:nvSpPr>
          <p:spPr bwMode="auto">
            <a:xfrm flipV="1">
              <a:off x="7785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Line 201"/>
            <p:cNvSpPr>
              <a:spLocks noChangeShapeType="1"/>
            </p:cNvSpPr>
            <p:nvPr/>
          </p:nvSpPr>
          <p:spPr bwMode="auto">
            <a:xfrm flipV="1">
              <a:off x="8253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Line 200"/>
            <p:cNvSpPr>
              <a:spLocks noChangeShapeType="1"/>
            </p:cNvSpPr>
            <p:nvPr/>
          </p:nvSpPr>
          <p:spPr bwMode="auto">
            <a:xfrm flipV="1">
              <a:off x="8710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Line 199"/>
            <p:cNvSpPr>
              <a:spLocks noChangeShapeType="1"/>
            </p:cNvSpPr>
            <p:nvPr/>
          </p:nvSpPr>
          <p:spPr bwMode="auto">
            <a:xfrm flipV="1">
              <a:off x="9166" y="6235"/>
              <a:ext cx="1" cy="59"/>
            </a:xfrm>
            <a:prstGeom prst="line">
              <a:avLst/>
            </a:prstGeom>
            <a:noFill/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8" name="Freeform 198"/>
            <p:cNvSpPr>
              <a:spLocks/>
            </p:cNvSpPr>
            <p:nvPr/>
          </p:nvSpPr>
          <p:spPr bwMode="auto">
            <a:xfrm>
              <a:off x="667" y="6071"/>
              <a:ext cx="94" cy="164"/>
            </a:xfrm>
            <a:custGeom>
              <a:avLst/>
              <a:gdLst>
                <a:gd name="T0" fmla="*/ 0 w 94"/>
                <a:gd name="T1" fmla="*/ 152 h 164"/>
                <a:gd name="T2" fmla="*/ 71 w 94"/>
                <a:gd name="T3" fmla="*/ 0 h 164"/>
                <a:gd name="T4" fmla="*/ 94 w 94"/>
                <a:gd name="T5" fmla="*/ 12 h 164"/>
                <a:gd name="T6" fmla="*/ 24 w 94"/>
                <a:gd name="T7" fmla="*/ 164 h 164"/>
                <a:gd name="T8" fmla="*/ 0 w 94"/>
                <a:gd name="T9" fmla="*/ 152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164"/>
                <a:gd name="T17" fmla="*/ 94 w 94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164">
                  <a:moveTo>
                    <a:pt x="0" y="152"/>
                  </a:moveTo>
                  <a:lnTo>
                    <a:pt x="71" y="0"/>
                  </a:lnTo>
                  <a:lnTo>
                    <a:pt x="94" y="12"/>
                  </a:lnTo>
                  <a:lnTo>
                    <a:pt x="24" y="164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Freeform 197"/>
            <p:cNvSpPr>
              <a:spLocks/>
            </p:cNvSpPr>
            <p:nvPr/>
          </p:nvSpPr>
          <p:spPr bwMode="auto">
            <a:xfrm>
              <a:off x="784" y="5837"/>
              <a:ext cx="94" cy="164"/>
            </a:xfrm>
            <a:custGeom>
              <a:avLst/>
              <a:gdLst>
                <a:gd name="T0" fmla="*/ 0 w 94"/>
                <a:gd name="T1" fmla="*/ 152 h 164"/>
                <a:gd name="T2" fmla="*/ 71 w 94"/>
                <a:gd name="T3" fmla="*/ 0 h 164"/>
                <a:gd name="T4" fmla="*/ 94 w 94"/>
                <a:gd name="T5" fmla="*/ 12 h 164"/>
                <a:gd name="T6" fmla="*/ 24 w 94"/>
                <a:gd name="T7" fmla="*/ 164 h 164"/>
                <a:gd name="T8" fmla="*/ 0 w 94"/>
                <a:gd name="T9" fmla="*/ 152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164"/>
                <a:gd name="T17" fmla="*/ 94 w 94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164">
                  <a:moveTo>
                    <a:pt x="0" y="152"/>
                  </a:moveTo>
                  <a:lnTo>
                    <a:pt x="71" y="0"/>
                  </a:lnTo>
                  <a:lnTo>
                    <a:pt x="94" y="12"/>
                  </a:lnTo>
                  <a:lnTo>
                    <a:pt x="24" y="164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Freeform 196"/>
            <p:cNvSpPr>
              <a:spLocks/>
            </p:cNvSpPr>
            <p:nvPr/>
          </p:nvSpPr>
          <p:spPr bwMode="auto">
            <a:xfrm>
              <a:off x="890" y="5603"/>
              <a:ext cx="93" cy="164"/>
            </a:xfrm>
            <a:custGeom>
              <a:avLst/>
              <a:gdLst>
                <a:gd name="T0" fmla="*/ 0 w 93"/>
                <a:gd name="T1" fmla="*/ 152 h 164"/>
                <a:gd name="T2" fmla="*/ 70 w 93"/>
                <a:gd name="T3" fmla="*/ 0 h 164"/>
                <a:gd name="T4" fmla="*/ 93 w 93"/>
                <a:gd name="T5" fmla="*/ 12 h 164"/>
                <a:gd name="T6" fmla="*/ 23 w 93"/>
                <a:gd name="T7" fmla="*/ 164 h 164"/>
                <a:gd name="T8" fmla="*/ 0 w 93"/>
                <a:gd name="T9" fmla="*/ 152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64"/>
                <a:gd name="T17" fmla="*/ 93 w 93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64">
                  <a:moveTo>
                    <a:pt x="0" y="152"/>
                  </a:moveTo>
                  <a:lnTo>
                    <a:pt x="70" y="0"/>
                  </a:lnTo>
                  <a:lnTo>
                    <a:pt x="93" y="12"/>
                  </a:lnTo>
                  <a:lnTo>
                    <a:pt x="23" y="164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Freeform 195"/>
            <p:cNvSpPr>
              <a:spLocks/>
            </p:cNvSpPr>
            <p:nvPr/>
          </p:nvSpPr>
          <p:spPr bwMode="auto">
            <a:xfrm>
              <a:off x="1007" y="5369"/>
              <a:ext cx="93" cy="164"/>
            </a:xfrm>
            <a:custGeom>
              <a:avLst/>
              <a:gdLst>
                <a:gd name="T0" fmla="*/ 0 w 93"/>
                <a:gd name="T1" fmla="*/ 153 h 164"/>
                <a:gd name="T2" fmla="*/ 70 w 93"/>
                <a:gd name="T3" fmla="*/ 0 h 164"/>
                <a:gd name="T4" fmla="*/ 93 w 93"/>
                <a:gd name="T5" fmla="*/ 12 h 164"/>
                <a:gd name="T6" fmla="*/ 23 w 93"/>
                <a:gd name="T7" fmla="*/ 164 h 164"/>
                <a:gd name="T8" fmla="*/ 0 w 93"/>
                <a:gd name="T9" fmla="*/ 153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64"/>
                <a:gd name="T17" fmla="*/ 93 w 93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64">
                  <a:moveTo>
                    <a:pt x="0" y="153"/>
                  </a:moveTo>
                  <a:lnTo>
                    <a:pt x="70" y="0"/>
                  </a:lnTo>
                  <a:lnTo>
                    <a:pt x="93" y="12"/>
                  </a:lnTo>
                  <a:lnTo>
                    <a:pt x="23" y="164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Freeform 194"/>
            <p:cNvSpPr>
              <a:spLocks/>
            </p:cNvSpPr>
            <p:nvPr/>
          </p:nvSpPr>
          <p:spPr bwMode="auto">
            <a:xfrm>
              <a:off x="1112" y="5264"/>
              <a:ext cx="35" cy="35"/>
            </a:xfrm>
            <a:custGeom>
              <a:avLst/>
              <a:gdLst>
                <a:gd name="T0" fmla="*/ 0 w 35"/>
                <a:gd name="T1" fmla="*/ 24 h 35"/>
                <a:gd name="T2" fmla="*/ 12 w 35"/>
                <a:gd name="T3" fmla="*/ 0 h 35"/>
                <a:gd name="T4" fmla="*/ 35 w 35"/>
                <a:gd name="T5" fmla="*/ 12 h 35"/>
                <a:gd name="T6" fmla="*/ 24 w 35"/>
                <a:gd name="T7" fmla="*/ 35 h 35"/>
                <a:gd name="T8" fmla="*/ 0 w 35"/>
                <a:gd name="T9" fmla="*/ 24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35"/>
                <a:gd name="T17" fmla="*/ 35 w 35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35">
                  <a:moveTo>
                    <a:pt x="0" y="24"/>
                  </a:moveTo>
                  <a:lnTo>
                    <a:pt x="12" y="0"/>
                  </a:lnTo>
                  <a:lnTo>
                    <a:pt x="35" y="12"/>
                  </a:lnTo>
                  <a:lnTo>
                    <a:pt x="24" y="35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Freeform 193"/>
            <p:cNvSpPr>
              <a:spLocks/>
            </p:cNvSpPr>
            <p:nvPr/>
          </p:nvSpPr>
          <p:spPr bwMode="auto">
            <a:xfrm>
              <a:off x="1124" y="5159"/>
              <a:ext cx="105" cy="117"/>
            </a:xfrm>
            <a:custGeom>
              <a:avLst/>
              <a:gdLst>
                <a:gd name="T0" fmla="*/ 0 w 105"/>
                <a:gd name="T1" fmla="*/ 105 h 117"/>
                <a:gd name="T2" fmla="*/ 93 w 105"/>
                <a:gd name="T3" fmla="*/ 0 h 117"/>
                <a:gd name="T4" fmla="*/ 105 w 105"/>
                <a:gd name="T5" fmla="*/ 12 h 117"/>
                <a:gd name="T6" fmla="*/ 12 w 105"/>
                <a:gd name="T7" fmla="*/ 117 h 117"/>
                <a:gd name="T8" fmla="*/ 0 w 105"/>
                <a:gd name="T9" fmla="*/ 105 h 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"/>
                <a:gd name="T16" fmla="*/ 0 h 117"/>
                <a:gd name="T17" fmla="*/ 105 w 105"/>
                <a:gd name="T18" fmla="*/ 117 h 1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" h="117">
                  <a:moveTo>
                    <a:pt x="0" y="105"/>
                  </a:moveTo>
                  <a:lnTo>
                    <a:pt x="93" y="0"/>
                  </a:lnTo>
                  <a:lnTo>
                    <a:pt x="105" y="12"/>
                  </a:lnTo>
                  <a:lnTo>
                    <a:pt x="12" y="117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Freeform 192"/>
            <p:cNvSpPr>
              <a:spLocks/>
            </p:cNvSpPr>
            <p:nvPr/>
          </p:nvSpPr>
          <p:spPr bwMode="auto">
            <a:xfrm>
              <a:off x="1288" y="4972"/>
              <a:ext cx="128" cy="128"/>
            </a:xfrm>
            <a:custGeom>
              <a:avLst/>
              <a:gdLst>
                <a:gd name="T0" fmla="*/ 0 w 128"/>
                <a:gd name="T1" fmla="*/ 117 h 128"/>
                <a:gd name="T2" fmla="*/ 117 w 128"/>
                <a:gd name="T3" fmla="*/ 0 h 128"/>
                <a:gd name="T4" fmla="*/ 128 w 128"/>
                <a:gd name="T5" fmla="*/ 11 h 128"/>
                <a:gd name="T6" fmla="*/ 11 w 128"/>
                <a:gd name="T7" fmla="*/ 128 h 128"/>
                <a:gd name="T8" fmla="*/ 0 w 128"/>
                <a:gd name="T9" fmla="*/ 117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28"/>
                <a:gd name="T17" fmla="*/ 128 w 128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28">
                  <a:moveTo>
                    <a:pt x="0" y="117"/>
                  </a:moveTo>
                  <a:lnTo>
                    <a:pt x="117" y="0"/>
                  </a:lnTo>
                  <a:lnTo>
                    <a:pt x="128" y="11"/>
                  </a:lnTo>
                  <a:lnTo>
                    <a:pt x="11" y="128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Freeform 191"/>
            <p:cNvSpPr>
              <a:spLocks/>
            </p:cNvSpPr>
            <p:nvPr/>
          </p:nvSpPr>
          <p:spPr bwMode="auto">
            <a:xfrm>
              <a:off x="1463" y="4785"/>
              <a:ext cx="129" cy="128"/>
            </a:xfrm>
            <a:custGeom>
              <a:avLst/>
              <a:gdLst>
                <a:gd name="T0" fmla="*/ 0 w 129"/>
                <a:gd name="T1" fmla="*/ 117 h 128"/>
                <a:gd name="T2" fmla="*/ 117 w 129"/>
                <a:gd name="T3" fmla="*/ 0 h 128"/>
                <a:gd name="T4" fmla="*/ 129 w 129"/>
                <a:gd name="T5" fmla="*/ 11 h 128"/>
                <a:gd name="T6" fmla="*/ 12 w 129"/>
                <a:gd name="T7" fmla="*/ 128 h 128"/>
                <a:gd name="T8" fmla="*/ 0 w 129"/>
                <a:gd name="T9" fmla="*/ 117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"/>
                <a:gd name="T16" fmla="*/ 0 h 128"/>
                <a:gd name="T17" fmla="*/ 129 w 129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" h="128">
                  <a:moveTo>
                    <a:pt x="0" y="117"/>
                  </a:moveTo>
                  <a:lnTo>
                    <a:pt x="117" y="0"/>
                  </a:lnTo>
                  <a:lnTo>
                    <a:pt x="129" y="11"/>
                  </a:lnTo>
                  <a:lnTo>
                    <a:pt x="12" y="128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Freeform 190"/>
            <p:cNvSpPr>
              <a:spLocks/>
            </p:cNvSpPr>
            <p:nvPr/>
          </p:nvSpPr>
          <p:spPr bwMode="auto">
            <a:xfrm>
              <a:off x="1651" y="4621"/>
              <a:ext cx="140" cy="128"/>
            </a:xfrm>
            <a:custGeom>
              <a:avLst/>
              <a:gdLst>
                <a:gd name="T0" fmla="*/ 0 w 140"/>
                <a:gd name="T1" fmla="*/ 105 h 128"/>
                <a:gd name="T2" fmla="*/ 128 w 140"/>
                <a:gd name="T3" fmla="*/ 0 h 128"/>
                <a:gd name="T4" fmla="*/ 140 w 140"/>
                <a:gd name="T5" fmla="*/ 23 h 128"/>
                <a:gd name="T6" fmla="*/ 11 w 140"/>
                <a:gd name="T7" fmla="*/ 128 h 128"/>
                <a:gd name="T8" fmla="*/ 0 w 140"/>
                <a:gd name="T9" fmla="*/ 105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0"/>
                <a:gd name="T16" fmla="*/ 0 h 128"/>
                <a:gd name="T17" fmla="*/ 140 w 140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0" h="128">
                  <a:moveTo>
                    <a:pt x="0" y="105"/>
                  </a:moveTo>
                  <a:lnTo>
                    <a:pt x="128" y="0"/>
                  </a:lnTo>
                  <a:lnTo>
                    <a:pt x="140" y="23"/>
                  </a:lnTo>
                  <a:lnTo>
                    <a:pt x="11" y="128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Freeform 189"/>
            <p:cNvSpPr>
              <a:spLocks/>
            </p:cNvSpPr>
            <p:nvPr/>
          </p:nvSpPr>
          <p:spPr bwMode="auto">
            <a:xfrm>
              <a:off x="1850" y="4457"/>
              <a:ext cx="140" cy="129"/>
            </a:xfrm>
            <a:custGeom>
              <a:avLst/>
              <a:gdLst>
                <a:gd name="T0" fmla="*/ 0 w 140"/>
                <a:gd name="T1" fmla="*/ 105 h 129"/>
                <a:gd name="T2" fmla="*/ 128 w 140"/>
                <a:gd name="T3" fmla="*/ 0 h 129"/>
                <a:gd name="T4" fmla="*/ 140 w 140"/>
                <a:gd name="T5" fmla="*/ 23 h 129"/>
                <a:gd name="T6" fmla="*/ 11 w 140"/>
                <a:gd name="T7" fmla="*/ 129 h 129"/>
                <a:gd name="T8" fmla="*/ 0 w 140"/>
                <a:gd name="T9" fmla="*/ 105 h 1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0"/>
                <a:gd name="T16" fmla="*/ 0 h 129"/>
                <a:gd name="T17" fmla="*/ 140 w 140"/>
                <a:gd name="T18" fmla="*/ 129 h 1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0" h="129">
                  <a:moveTo>
                    <a:pt x="0" y="105"/>
                  </a:moveTo>
                  <a:lnTo>
                    <a:pt x="128" y="0"/>
                  </a:lnTo>
                  <a:lnTo>
                    <a:pt x="140" y="23"/>
                  </a:lnTo>
                  <a:lnTo>
                    <a:pt x="11" y="129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Freeform 188"/>
            <p:cNvSpPr>
              <a:spLocks/>
            </p:cNvSpPr>
            <p:nvPr/>
          </p:nvSpPr>
          <p:spPr bwMode="auto">
            <a:xfrm>
              <a:off x="2060" y="4293"/>
              <a:ext cx="129" cy="117"/>
            </a:xfrm>
            <a:custGeom>
              <a:avLst/>
              <a:gdLst>
                <a:gd name="T0" fmla="*/ 0 w 129"/>
                <a:gd name="T1" fmla="*/ 106 h 117"/>
                <a:gd name="T2" fmla="*/ 117 w 129"/>
                <a:gd name="T3" fmla="*/ 0 h 117"/>
                <a:gd name="T4" fmla="*/ 129 w 129"/>
                <a:gd name="T5" fmla="*/ 12 h 117"/>
                <a:gd name="T6" fmla="*/ 12 w 129"/>
                <a:gd name="T7" fmla="*/ 117 h 117"/>
                <a:gd name="T8" fmla="*/ 0 w 129"/>
                <a:gd name="T9" fmla="*/ 106 h 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"/>
                <a:gd name="T16" fmla="*/ 0 h 117"/>
                <a:gd name="T17" fmla="*/ 129 w 129"/>
                <a:gd name="T18" fmla="*/ 117 h 1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" h="117">
                  <a:moveTo>
                    <a:pt x="0" y="106"/>
                  </a:moveTo>
                  <a:lnTo>
                    <a:pt x="117" y="0"/>
                  </a:lnTo>
                  <a:lnTo>
                    <a:pt x="129" y="12"/>
                  </a:lnTo>
                  <a:lnTo>
                    <a:pt x="12" y="117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Freeform 187"/>
            <p:cNvSpPr>
              <a:spLocks/>
            </p:cNvSpPr>
            <p:nvPr/>
          </p:nvSpPr>
          <p:spPr bwMode="auto">
            <a:xfrm>
              <a:off x="2248" y="4118"/>
              <a:ext cx="140" cy="128"/>
            </a:xfrm>
            <a:custGeom>
              <a:avLst/>
              <a:gdLst>
                <a:gd name="T0" fmla="*/ 0 w 140"/>
                <a:gd name="T1" fmla="*/ 105 h 128"/>
                <a:gd name="T2" fmla="*/ 128 w 140"/>
                <a:gd name="T3" fmla="*/ 0 h 128"/>
                <a:gd name="T4" fmla="*/ 140 w 140"/>
                <a:gd name="T5" fmla="*/ 23 h 128"/>
                <a:gd name="T6" fmla="*/ 11 w 140"/>
                <a:gd name="T7" fmla="*/ 128 h 128"/>
                <a:gd name="T8" fmla="*/ 0 w 140"/>
                <a:gd name="T9" fmla="*/ 105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0"/>
                <a:gd name="T16" fmla="*/ 0 h 128"/>
                <a:gd name="T17" fmla="*/ 140 w 140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0" h="128">
                  <a:moveTo>
                    <a:pt x="0" y="105"/>
                  </a:moveTo>
                  <a:lnTo>
                    <a:pt x="128" y="0"/>
                  </a:lnTo>
                  <a:lnTo>
                    <a:pt x="140" y="23"/>
                  </a:lnTo>
                  <a:lnTo>
                    <a:pt x="11" y="128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Freeform 186"/>
            <p:cNvSpPr>
              <a:spLocks/>
            </p:cNvSpPr>
            <p:nvPr/>
          </p:nvSpPr>
          <p:spPr bwMode="auto">
            <a:xfrm>
              <a:off x="2447" y="4024"/>
              <a:ext cx="58" cy="59"/>
            </a:xfrm>
            <a:custGeom>
              <a:avLst/>
              <a:gdLst>
                <a:gd name="T0" fmla="*/ 0 w 58"/>
                <a:gd name="T1" fmla="*/ 35 h 59"/>
                <a:gd name="T2" fmla="*/ 46 w 58"/>
                <a:gd name="T3" fmla="*/ 0 h 59"/>
                <a:gd name="T4" fmla="*/ 58 w 58"/>
                <a:gd name="T5" fmla="*/ 24 h 59"/>
                <a:gd name="T6" fmla="*/ 11 w 58"/>
                <a:gd name="T7" fmla="*/ 59 h 59"/>
                <a:gd name="T8" fmla="*/ 0 w 58"/>
                <a:gd name="T9" fmla="*/ 35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59"/>
                <a:gd name="T17" fmla="*/ 58 w 5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59">
                  <a:moveTo>
                    <a:pt x="0" y="35"/>
                  </a:moveTo>
                  <a:lnTo>
                    <a:pt x="46" y="0"/>
                  </a:lnTo>
                  <a:lnTo>
                    <a:pt x="58" y="24"/>
                  </a:lnTo>
                  <a:lnTo>
                    <a:pt x="11" y="59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Freeform 185"/>
            <p:cNvSpPr>
              <a:spLocks/>
            </p:cNvSpPr>
            <p:nvPr/>
          </p:nvSpPr>
          <p:spPr bwMode="auto">
            <a:xfrm>
              <a:off x="2493" y="3966"/>
              <a:ext cx="106" cy="82"/>
            </a:xfrm>
            <a:custGeom>
              <a:avLst/>
              <a:gdLst>
                <a:gd name="T0" fmla="*/ 0 w 106"/>
                <a:gd name="T1" fmla="*/ 58 h 82"/>
                <a:gd name="T2" fmla="*/ 94 w 106"/>
                <a:gd name="T3" fmla="*/ 0 h 82"/>
                <a:gd name="T4" fmla="*/ 106 w 106"/>
                <a:gd name="T5" fmla="*/ 23 h 82"/>
                <a:gd name="T6" fmla="*/ 12 w 106"/>
                <a:gd name="T7" fmla="*/ 82 h 82"/>
                <a:gd name="T8" fmla="*/ 0 w 106"/>
                <a:gd name="T9" fmla="*/ 58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2"/>
                <a:gd name="T17" fmla="*/ 106 w 106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2">
                  <a:moveTo>
                    <a:pt x="0" y="58"/>
                  </a:moveTo>
                  <a:lnTo>
                    <a:pt x="94" y="0"/>
                  </a:lnTo>
                  <a:lnTo>
                    <a:pt x="106" y="23"/>
                  </a:lnTo>
                  <a:lnTo>
                    <a:pt x="12" y="82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Freeform 184"/>
            <p:cNvSpPr>
              <a:spLocks/>
            </p:cNvSpPr>
            <p:nvPr/>
          </p:nvSpPr>
          <p:spPr bwMode="auto">
            <a:xfrm>
              <a:off x="2657" y="3814"/>
              <a:ext cx="153" cy="117"/>
            </a:xfrm>
            <a:custGeom>
              <a:avLst/>
              <a:gdLst>
                <a:gd name="T0" fmla="*/ 0 w 153"/>
                <a:gd name="T1" fmla="*/ 93 h 117"/>
                <a:gd name="T2" fmla="*/ 141 w 153"/>
                <a:gd name="T3" fmla="*/ 0 h 117"/>
                <a:gd name="T4" fmla="*/ 153 w 153"/>
                <a:gd name="T5" fmla="*/ 23 h 117"/>
                <a:gd name="T6" fmla="*/ 12 w 153"/>
                <a:gd name="T7" fmla="*/ 117 h 117"/>
                <a:gd name="T8" fmla="*/ 0 w 153"/>
                <a:gd name="T9" fmla="*/ 93 h 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3"/>
                <a:gd name="T16" fmla="*/ 0 h 117"/>
                <a:gd name="T17" fmla="*/ 153 w 153"/>
                <a:gd name="T18" fmla="*/ 117 h 1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3" h="117">
                  <a:moveTo>
                    <a:pt x="0" y="93"/>
                  </a:moveTo>
                  <a:lnTo>
                    <a:pt x="141" y="0"/>
                  </a:lnTo>
                  <a:lnTo>
                    <a:pt x="153" y="23"/>
                  </a:lnTo>
                  <a:lnTo>
                    <a:pt x="12" y="117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Freeform 183"/>
            <p:cNvSpPr>
              <a:spLocks/>
            </p:cNvSpPr>
            <p:nvPr/>
          </p:nvSpPr>
          <p:spPr bwMode="auto">
            <a:xfrm>
              <a:off x="2880" y="3697"/>
              <a:ext cx="93" cy="82"/>
            </a:xfrm>
            <a:custGeom>
              <a:avLst/>
              <a:gdLst>
                <a:gd name="T0" fmla="*/ 0 w 93"/>
                <a:gd name="T1" fmla="*/ 58 h 82"/>
                <a:gd name="T2" fmla="*/ 82 w 93"/>
                <a:gd name="T3" fmla="*/ 0 h 82"/>
                <a:gd name="T4" fmla="*/ 93 w 93"/>
                <a:gd name="T5" fmla="*/ 23 h 82"/>
                <a:gd name="T6" fmla="*/ 11 w 93"/>
                <a:gd name="T7" fmla="*/ 82 h 82"/>
                <a:gd name="T8" fmla="*/ 0 w 93"/>
                <a:gd name="T9" fmla="*/ 58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82"/>
                <a:gd name="T17" fmla="*/ 93 w 93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82">
                  <a:moveTo>
                    <a:pt x="0" y="58"/>
                  </a:moveTo>
                  <a:lnTo>
                    <a:pt x="82" y="0"/>
                  </a:lnTo>
                  <a:lnTo>
                    <a:pt x="93" y="23"/>
                  </a:lnTo>
                  <a:lnTo>
                    <a:pt x="11" y="82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4" name="Freeform 182"/>
            <p:cNvSpPr>
              <a:spLocks/>
            </p:cNvSpPr>
            <p:nvPr/>
          </p:nvSpPr>
          <p:spPr bwMode="auto">
            <a:xfrm>
              <a:off x="2962" y="3673"/>
              <a:ext cx="70" cy="47"/>
            </a:xfrm>
            <a:custGeom>
              <a:avLst/>
              <a:gdLst>
                <a:gd name="T0" fmla="*/ 0 w 70"/>
                <a:gd name="T1" fmla="*/ 24 h 47"/>
                <a:gd name="T2" fmla="*/ 58 w 70"/>
                <a:gd name="T3" fmla="*/ 0 h 47"/>
                <a:gd name="T4" fmla="*/ 70 w 70"/>
                <a:gd name="T5" fmla="*/ 24 h 47"/>
                <a:gd name="T6" fmla="*/ 11 w 70"/>
                <a:gd name="T7" fmla="*/ 47 h 47"/>
                <a:gd name="T8" fmla="*/ 0 w 70"/>
                <a:gd name="T9" fmla="*/ 24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47"/>
                <a:gd name="T17" fmla="*/ 70 w 7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47">
                  <a:moveTo>
                    <a:pt x="0" y="24"/>
                  </a:moveTo>
                  <a:lnTo>
                    <a:pt x="58" y="0"/>
                  </a:lnTo>
                  <a:lnTo>
                    <a:pt x="70" y="24"/>
                  </a:lnTo>
                  <a:lnTo>
                    <a:pt x="11" y="47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5" name="Freeform 181"/>
            <p:cNvSpPr>
              <a:spLocks/>
            </p:cNvSpPr>
            <p:nvPr/>
          </p:nvSpPr>
          <p:spPr bwMode="auto">
            <a:xfrm>
              <a:off x="3102" y="3545"/>
              <a:ext cx="152" cy="105"/>
            </a:xfrm>
            <a:custGeom>
              <a:avLst/>
              <a:gdLst>
                <a:gd name="T0" fmla="*/ 0 w 152"/>
                <a:gd name="T1" fmla="*/ 81 h 105"/>
                <a:gd name="T2" fmla="*/ 141 w 152"/>
                <a:gd name="T3" fmla="*/ 0 h 105"/>
                <a:gd name="T4" fmla="*/ 152 w 152"/>
                <a:gd name="T5" fmla="*/ 23 h 105"/>
                <a:gd name="T6" fmla="*/ 12 w 152"/>
                <a:gd name="T7" fmla="*/ 105 h 105"/>
                <a:gd name="T8" fmla="*/ 0 w 152"/>
                <a:gd name="T9" fmla="*/ 81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"/>
                <a:gd name="T16" fmla="*/ 0 h 105"/>
                <a:gd name="T17" fmla="*/ 152 w 152"/>
                <a:gd name="T18" fmla="*/ 105 h 1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" h="105">
                  <a:moveTo>
                    <a:pt x="0" y="81"/>
                  </a:moveTo>
                  <a:lnTo>
                    <a:pt x="141" y="0"/>
                  </a:lnTo>
                  <a:lnTo>
                    <a:pt x="152" y="23"/>
                  </a:lnTo>
                  <a:lnTo>
                    <a:pt x="12" y="105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6" name="Freeform 180"/>
            <p:cNvSpPr>
              <a:spLocks/>
            </p:cNvSpPr>
            <p:nvPr/>
          </p:nvSpPr>
          <p:spPr bwMode="auto">
            <a:xfrm>
              <a:off x="3336" y="3463"/>
              <a:ext cx="94" cy="70"/>
            </a:xfrm>
            <a:custGeom>
              <a:avLst/>
              <a:gdLst>
                <a:gd name="T0" fmla="*/ 0 w 94"/>
                <a:gd name="T1" fmla="*/ 46 h 70"/>
                <a:gd name="T2" fmla="*/ 82 w 94"/>
                <a:gd name="T3" fmla="*/ 0 h 70"/>
                <a:gd name="T4" fmla="*/ 94 w 94"/>
                <a:gd name="T5" fmla="*/ 23 h 70"/>
                <a:gd name="T6" fmla="*/ 12 w 94"/>
                <a:gd name="T7" fmla="*/ 70 h 70"/>
                <a:gd name="T8" fmla="*/ 0 w 94"/>
                <a:gd name="T9" fmla="*/ 46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70"/>
                <a:gd name="T17" fmla="*/ 94 w 94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70">
                  <a:moveTo>
                    <a:pt x="0" y="46"/>
                  </a:moveTo>
                  <a:lnTo>
                    <a:pt x="82" y="0"/>
                  </a:lnTo>
                  <a:lnTo>
                    <a:pt x="94" y="23"/>
                  </a:lnTo>
                  <a:lnTo>
                    <a:pt x="12" y="7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7" name="Rectangle 179"/>
            <p:cNvSpPr>
              <a:spLocks noChangeArrowheads="1"/>
            </p:cNvSpPr>
            <p:nvPr/>
          </p:nvSpPr>
          <p:spPr bwMode="auto">
            <a:xfrm>
              <a:off x="3430" y="3463"/>
              <a:ext cx="70" cy="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8" name="Freeform 178"/>
            <p:cNvSpPr>
              <a:spLocks/>
            </p:cNvSpPr>
            <p:nvPr/>
          </p:nvSpPr>
          <p:spPr bwMode="auto">
            <a:xfrm>
              <a:off x="3594" y="3474"/>
              <a:ext cx="164" cy="35"/>
            </a:xfrm>
            <a:custGeom>
              <a:avLst/>
              <a:gdLst>
                <a:gd name="T0" fmla="*/ 0 w 164"/>
                <a:gd name="T1" fmla="*/ 0 h 35"/>
                <a:gd name="T2" fmla="*/ 164 w 164"/>
                <a:gd name="T3" fmla="*/ 12 h 35"/>
                <a:gd name="T4" fmla="*/ 164 w 164"/>
                <a:gd name="T5" fmla="*/ 35 h 35"/>
                <a:gd name="T6" fmla="*/ 0 w 164"/>
                <a:gd name="T7" fmla="*/ 24 h 35"/>
                <a:gd name="T8" fmla="*/ 0 w 164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35"/>
                <a:gd name="T17" fmla="*/ 164 w 16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35">
                  <a:moveTo>
                    <a:pt x="0" y="0"/>
                  </a:moveTo>
                  <a:lnTo>
                    <a:pt x="164" y="12"/>
                  </a:lnTo>
                  <a:lnTo>
                    <a:pt x="164" y="35"/>
                  </a:lnTo>
                  <a:lnTo>
                    <a:pt x="0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9" name="Rectangle 177"/>
            <p:cNvSpPr>
              <a:spLocks noChangeArrowheads="1"/>
            </p:cNvSpPr>
            <p:nvPr/>
          </p:nvSpPr>
          <p:spPr bwMode="auto">
            <a:xfrm>
              <a:off x="3851" y="3498"/>
              <a:ext cx="36" cy="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0" name="Freeform 176"/>
            <p:cNvSpPr>
              <a:spLocks/>
            </p:cNvSpPr>
            <p:nvPr/>
          </p:nvSpPr>
          <p:spPr bwMode="auto">
            <a:xfrm>
              <a:off x="3887" y="3498"/>
              <a:ext cx="128" cy="82"/>
            </a:xfrm>
            <a:custGeom>
              <a:avLst/>
              <a:gdLst>
                <a:gd name="T0" fmla="*/ 11 w 128"/>
                <a:gd name="T1" fmla="*/ 0 h 82"/>
                <a:gd name="T2" fmla="*/ 128 w 128"/>
                <a:gd name="T3" fmla="*/ 58 h 82"/>
                <a:gd name="T4" fmla="*/ 117 w 128"/>
                <a:gd name="T5" fmla="*/ 82 h 82"/>
                <a:gd name="T6" fmla="*/ 0 w 128"/>
                <a:gd name="T7" fmla="*/ 23 h 82"/>
                <a:gd name="T8" fmla="*/ 11 w 128"/>
                <a:gd name="T9" fmla="*/ 0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82"/>
                <a:gd name="T17" fmla="*/ 128 w 128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82">
                  <a:moveTo>
                    <a:pt x="11" y="0"/>
                  </a:moveTo>
                  <a:lnTo>
                    <a:pt x="128" y="58"/>
                  </a:lnTo>
                  <a:lnTo>
                    <a:pt x="117" y="82"/>
                  </a:lnTo>
                  <a:lnTo>
                    <a:pt x="0" y="2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1" name="Freeform 175"/>
            <p:cNvSpPr>
              <a:spLocks/>
            </p:cNvSpPr>
            <p:nvPr/>
          </p:nvSpPr>
          <p:spPr bwMode="auto">
            <a:xfrm>
              <a:off x="4086" y="3591"/>
              <a:ext cx="163" cy="106"/>
            </a:xfrm>
            <a:custGeom>
              <a:avLst/>
              <a:gdLst>
                <a:gd name="T0" fmla="*/ 11 w 163"/>
                <a:gd name="T1" fmla="*/ 0 h 106"/>
                <a:gd name="T2" fmla="*/ 163 w 163"/>
                <a:gd name="T3" fmla="*/ 82 h 106"/>
                <a:gd name="T4" fmla="*/ 152 w 163"/>
                <a:gd name="T5" fmla="*/ 106 h 106"/>
                <a:gd name="T6" fmla="*/ 0 w 163"/>
                <a:gd name="T7" fmla="*/ 24 h 106"/>
                <a:gd name="T8" fmla="*/ 11 w 163"/>
                <a:gd name="T9" fmla="*/ 0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"/>
                <a:gd name="T16" fmla="*/ 0 h 106"/>
                <a:gd name="T17" fmla="*/ 163 w 163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" h="106">
                  <a:moveTo>
                    <a:pt x="11" y="0"/>
                  </a:moveTo>
                  <a:lnTo>
                    <a:pt x="163" y="82"/>
                  </a:lnTo>
                  <a:lnTo>
                    <a:pt x="152" y="106"/>
                  </a:lnTo>
                  <a:lnTo>
                    <a:pt x="0" y="2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2" name="Freeform 174"/>
            <p:cNvSpPr>
              <a:spLocks/>
            </p:cNvSpPr>
            <p:nvPr/>
          </p:nvSpPr>
          <p:spPr bwMode="auto">
            <a:xfrm>
              <a:off x="4320" y="3708"/>
              <a:ext cx="35" cy="35"/>
            </a:xfrm>
            <a:custGeom>
              <a:avLst/>
              <a:gdLst>
                <a:gd name="T0" fmla="*/ 11 w 35"/>
                <a:gd name="T1" fmla="*/ 0 h 35"/>
                <a:gd name="T2" fmla="*/ 35 w 35"/>
                <a:gd name="T3" fmla="*/ 12 h 35"/>
                <a:gd name="T4" fmla="*/ 23 w 35"/>
                <a:gd name="T5" fmla="*/ 35 h 35"/>
                <a:gd name="T6" fmla="*/ 0 w 35"/>
                <a:gd name="T7" fmla="*/ 24 h 35"/>
                <a:gd name="T8" fmla="*/ 11 w 35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35"/>
                <a:gd name="T17" fmla="*/ 35 w 35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35">
                  <a:moveTo>
                    <a:pt x="11" y="0"/>
                  </a:moveTo>
                  <a:lnTo>
                    <a:pt x="35" y="12"/>
                  </a:lnTo>
                  <a:lnTo>
                    <a:pt x="23" y="35"/>
                  </a:lnTo>
                  <a:lnTo>
                    <a:pt x="0" y="2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3" name="Rectangle 173"/>
            <p:cNvSpPr>
              <a:spLocks noChangeArrowheads="1"/>
            </p:cNvSpPr>
            <p:nvPr/>
          </p:nvSpPr>
          <p:spPr bwMode="auto">
            <a:xfrm>
              <a:off x="4343" y="3720"/>
              <a:ext cx="141" cy="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4" name="Rectangle 172"/>
            <p:cNvSpPr>
              <a:spLocks noChangeArrowheads="1"/>
            </p:cNvSpPr>
            <p:nvPr/>
          </p:nvSpPr>
          <p:spPr bwMode="auto">
            <a:xfrm>
              <a:off x="4577" y="3720"/>
              <a:ext cx="164" cy="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5" name="Freeform 171"/>
            <p:cNvSpPr>
              <a:spLocks/>
            </p:cNvSpPr>
            <p:nvPr/>
          </p:nvSpPr>
          <p:spPr bwMode="auto">
            <a:xfrm>
              <a:off x="4835" y="3697"/>
              <a:ext cx="164" cy="46"/>
            </a:xfrm>
            <a:custGeom>
              <a:avLst/>
              <a:gdLst>
                <a:gd name="T0" fmla="*/ 0 w 164"/>
                <a:gd name="T1" fmla="*/ 23 h 46"/>
                <a:gd name="T2" fmla="*/ 164 w 164"/>
                <a:gd name="T3" fmla="*/ 0 h 46"/>
                <a:gd name="T4" fmla="*/ 164 w 164"/>
                <a:gd name="T5" fmla="*/ 23 h 46"/>
                <a:gd name="T6" fmla="*/ 0 w 164"/>
                <a:gd name="T7" fmla="*/ 46 h 46"/>
                <a:gd name="T8" fmla="*/ 0 w 164"/>
                <a:gd name="T9" fmla="*/ 23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46"/>
                <a:gd name="T17" fmla="*/ 164 w 16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46">
                  <a:moveTo>
                    <a:pt x="0" y="23"/>
                  </a:moveTo>
                  <a:lnTo>
                    <a:pt x="164" y="0"/>
                  </a:lnTo>
                  <a:lnTo>
                    <a:pt x="164" y="23"/>
                  </a:lnTo>
                  <a:lnTo>
                    <a:pt x="0" y="46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6" name="Freeform 170"/>
            <p:cNvSpPr>
              <a:spLocks/>
            </p:cNvSpPr>
            <p:nvPr/>
          </p:nvSpPr>
          <p:spPr bwMode="auto">
            <a:xfrm>
              <a:off x="5092" y="3650"/>
              <a:ext cx="164" cy="47"/>
            </a:xfrm>
            <a:custGeom>
              <a:avLst/>
              <a:gdLst>
                <a:gd name="T0" fmla="*/ 0 w 164"/>
                <a:gd name="T1" fmla="*/ 23 h 47"/>
                <a:gd name="T2" fmla="*/ 164 w 164"/>
                <a:gd name="T3" fmla="*/ 0 h 47"/>
                <a:gd name="T4" fmla="*/ 164 w 164"/>
                <a:gd name="T5" fmla="*/ 23 h 47"/>
                <a:gd name="T6" fmla="*/ 0 w 164"/>
                <a:gd name="T7" fmla="*/ 47 h 47"/>
                <a:gd name="T8" fmla="*/ 0 w 164"/>
                <a:gd name="T9" fmla="*/ 23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47"/>
                <a:gd name="T17" fmla="*/ 164 w 16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47">
                  <a:moveTo>
                    <a:pt x="0" y="23"/>
                  </a:moveTo>
                  <a:lnTo>
                    <a:pt x="164" y="0"/>
                  </a:lnTo>
                  <a:lnTo>
                    <a:pt x="164" y="23"/>
                  </a:lnTo>
                  <a:lnTo>
                    <a:pt x="0" y="47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7" name="Freeform 169"/>
            <p:cNvSpPr>
              <a:spLocks/>
            </p:cNvSpPr>
            <p:nvPr/>
          </p:nvSpPr>
          <p:spPr bwMode="auto">
            <a:xfrm>
              <a:off x="5350" y="3615"/>
              <a:ext cx="164" cy="47"/>
            </a:xfrm>
            <a:custGeom>
              <a:avLst/>
              <a:gdLst>
                <a:gd name="T0" fmla="*/ 0 w 164"/>
                <a:gd name="T1" fmla="*/ 23 h 47"/>
                <a:gd name="T2" fmla="*/ 164 w 164"/>
                <a:gd name="T3" fmla="*/ 0 h 47"/>
                <a:gd name="T4" fmla="*/ 164 w 164"/>
                <a:gd name="T5" fmla="*/ 23 h 47"/>
                <a:gd name="T6" fmla="*/ 0 w 164"/>
                <a:gd name="T7" fmla="*/ 47 h 47"/>
                <a:gd name="T8" fmla="*/ 0 w 164"/>
                <a:gd name="T9" fmla="*/ 23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47"/>
                <a:gd name="T17" fmla="*/ 164 w 16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47">
                  <a:moveTo>
                    <a:pt x="0" y="23"/>
                  </a:moveTo>
                  <a:lnTo>
                    <a:pt x="164" y="0"/>
                  </a:lnTo>
                  <a:lnTo>
                    <a:pt x="164" y="23"/>
                  </a:lnTo>
                  <a:lnTo>
                    <a:pt x="0" y="47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8" name="Freeform 168"/>
            <p:cNvSpPr>
              <a:spLocks/>
            </p:cNvSpPr>
            <p:nvPr/>
          </p:nvSpPr>
          <p:spPr bwMode="auto">
            <a:xfrm>
              <a:off x="5607" y="3580"/>
              <a:ext cx="117" cy="46"/>
            </a:xfrm>
            <a:custGeom>
              <a:avLst/>
              <a:gdLst>
                <a:gd name="T0" fmla="*/ 0 w 117"/>
                <a:gd name="T1" fmla="*/ 23 h 46"/>
                <a:gd name="T2" fmla="*/ 117 w 117"/>
                <a:gd name="T3" fmla="*/ 0 h 46"/>
                <a:gd name="T4" fmla="*/ 117 w 117"/>
                <a:gd name="T5" fmla="*/ 23 h 46"/>
                <a:gd name="T6" fmla="*/ 0 w 117"/>
                <a:gd name="T7" fmla="*/ 46 h 46"/>
                <a:gd name="T8" fmla="*/ 0 w 117"/>
                <a:gd name="T9" fmla="*/ 23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46"/>
                <a:gd name="T17" fmla="*/ 117 w 1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46">
                  <a:moveTo>
                    <a:pt x="0" y="23"/>
                  </a:moveTo>
                  <a:lnTo>
                    <a:pt x="117" y="0"/>
                  </a:lnTo>
                  <a:lnTo>
                    <a:pt x="117" y="23"/>
                  </a:lnTo>
                  <a:lnTo>
                    <a:pt x="0" y="46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9" name="Freeform 167"/>
            <p:cNvSpPr>
              <a:spLocks/>
            </p:cNvSpPr>
            <p:nvPr/>
          </p:nvSpPr>
          <p:spPr bwMode="auto">
            <a:xfrm>
              <a:off x="5724" y="3580"/>
              <a:ext cx="59" cy="46"/>
            </a:xfrm>
            <a:custGeom>
              <a:avLst/>
              <a:gdLst>
                <a:gd name="T0" fmla="*/ 12 w 59"/>
                <a:gd name="T1" fmla="*/ 0 h 46"/>
                <a:gd name="T2" fmla="*/ 59 w 59"/>
                <a:gd name="T3" fmla="*/ 23 h 46"/>
                <a:gd name="T4" fmla="*/ 47 w 59"/>
                <a:gd name="T5" fmla="*/ 46 h 46"/>
                <a:gd name="T6" fmla="*/ 0 w 59"/>
                <a:gd name="T7" fmla="*/ 23 h 46"/>
                <a:gd name="T8" fmla="*/ 12 w 59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46"/>
                <a:gd name="T17" fmla="*/ 59 w 59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46">
                  <a:moveTo>
                    <a:pt x="12" y="0"/>
                  </a:moveTo>
                  <a:lnTo>
                    <a:pt x="59" y="23"/>
                  </a:lnTo>
                  <a:lnTo>
                    <a:pt x="47" y="46"/>
                  </a:lnTo>
                  <a:lnTo>
                    <a:pt x="0" y="2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0" name="Freeform 166"/>
            <p:cNvSpPr>
              <a:spLocks/>
            </p:cNvSpPr>
            <p:nvPr/>
          </p:nvSpPr>
          <p:spPr bwMode="auto">
            <a:xfrm>
              <a:off x="5853" y="3638"/>
              <a:ext cx="164" cy="94"/>
            </a:xfrm>
            <a:custGeom>
              <a:avLst/>
              <a:gdLst>
                <a:gd name="T0" fmla="*/ 12 w 164"/>
                <a:gd name="T1" fmla="*/ 0 h 94"/>
                <a:gd name="T2" fmla="*/ 164 w 164"/>
                <a:gd name="T3" fmla="*/ 70 h 94"/>
                <a:gd name="T4" fmla="*/ 152 w 164"/>
                <a:gd name="T5" fmla="*/ 94 h 94"/>
                <a:gd name="T6" fmla="*/ 0 w 164"/>
                <a:gd name="T7" fmla="*/ 24 h 94"/>
                <a:gd name="T8" fmla="*/ 12 w 164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94"/>
                <a:gd name="T17" fmla="*/ 164 w 16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94">
                  <a:moveTo>
                    <a:pt x="12" y="0"/>
                  </a:moveTo>
                  <a:lnTo>
                    <a:pt x="164" y="70"/>
                  </a:lnTo>
                  <a:lnTo>
                    <a:pt x="152" y="94"/>
                  </a:lnTo>
                  <a:lnTo>
                    <a:pt x="0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Freeform 165"/>
            <p:cNvSpPr>
              <a:spLocks/>
            </p:cNvSpPr>
            <p:nvPr/>
          </p:nvSpPr>
          <p:spPr bwMode="auto">
            <a:xfrm>
              <a:off x="6087" y="3755"/>
              <a:ext cx="106" cy="70"/>
            </a:xfrm>
            <a:custGeom>
              <a:avLst/>
              <a:gdLst>
                <a:gd name="T0" fmla="*/ 12 w 106"/>
                <a:gd name="T1" fmla="*/ 0 h 70"/>
                <a:gd name="T2" fmla="*/ 106 w 106"/>
                <a:gd name="T3" fmla="*/ 47 h 70"/>
                <a:gd name="T4" fmla="*/ 94 w 106"/>
                <a:gd name="T5" fmla="*/ 70 h 70"/>
                <a:gd name="T6" fmla="*/ 0 w 106"/>
                <a:gd name="T7" fmla="*/ 24 h 70"/>
                <a:gd name="T8" fmla="*/ 12 w 106"/>
                <a:gd name="T9" fmla="*/ 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70"/>
                <a:gd name="T17" fmla="*/ 106 w 106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70">
                  <a:moveTo>
                    <a:pt x="12" y="0"/>
                  </a:moveTo>
                  <a:lnTo>
                    <a:pt x="106" y="47"/>
                  </a:lnTo>
                  <a:lnTo>
                    <a:pt x="94" y="70"/>
                  </a:lnTo>
                  <a:lnTo>
                    <a:pt x="0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2" name="Freeform 164"/>
            <p:cNvSpPr>
              <a:spLocks/>
            </p:cNvSpPr>
            <p:nvPr/>
          </p:nvSpPr>
          <p:spPr bwMode="auto">
            <a:xfrm>
              <a:off x="6181" y="3802"/>
              <a:ext cx="59" cy="58"/>
            </a:xfrm>
            <a:custGeom>
              <a:avLst/>
              <a:gdLst>
                <a:gd name="T0" fmla="*/ 12 w 59"/>
                <a:gd name="T1" fmla="*/ 0 h 58"/>
                <a:gd name="T2" fmla="*/ 59 w 59"/>
                <a:gd name="T3" fmla="*/ 47 h 58"/>
                <a:gd name="T4" fmla="*/ 47 w 59"/>
                <a:gd name="T5" fmla="*/ 58 h 58"/>
                <a:gd name="T6" fmla="*/ 0 w 59"/>
                <a:gd name="T7" fmla="*/ 12 h 58"/>
                <a:gd name="T8" fmla="*/ 12 w 59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58"/>
                <a:gd name="T17" fmla="*/ 59 w 59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58">
                  <a:moveTo>
                    <a:pt x="12" y="0"/>
                  </a:moveTo>
                  <a:lnTo>
                    <a:pt x="59" y="47"/>
                  </a:lnTo>
                  <a:lnTo>
                    <a:pt x="47" y="58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Freeform 163"/>
            <p:cNvSpPr>
              <a:spLocks/>
            </p:cNvSpPr>
            <p:nvPr/>
          </p:nvSpPr>
          <p:spPr bwMode="auto">
            <a:xfrm>
              <a:off x="6286" y="3907"/>
              <a:ext cx="129" cy="129"/>
            </a:xfrm>
            <a:custGeom>
              <a:avLst/>
              <a:gdLst>
                <a:gd name="T0" fmla="*/ 12 w 129"/>
                <a:gd name="T1" fmla="*/ 0 h 129"/>
                <a:gd name="T2" fmla="*/ 129 w 129"/>
                <a:gd name="T3" fmla="*/ 117 h 129"/>
                <a:gd name="T4" fmla="*/ 117 w 129"/>
                <a:gd name="T5" fmla="*/ 129 h 129"/>
                <a:gd name="T6" fmla="*/ 0 w 129"/>
                <a:gd name="T7" fmla="*/ 12 h 129"/>
                <a:gd name="T8" fmla="*/ 12 w 129"/>
                <a:gd name="T9" fmla="*/ 0 h 1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"/>
                <a:gd name="T16" fmla="*/ 0 h 129"/>
                <a:gd name="T17" fmla="*/ 129 w 129"/>
                <a:gd name="T18" fmla="*/ 129 h 1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" h="129">
                  <a:moveTo>
                    <a:pt x="12" y="0"/>
                  </a:moveTo>
                  <a:lnTo>
                    <a:pt x="129" y="117"/>
                  </a:lnTo>
                  <a:lnTo>
                    <a:pt x="117" y="129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4" name="Freeform 162"/>
            <p:cNvSpPr>
              <a:spLocks/>
            </p:cNvSpPr>
            <p:nvPr/>
          </p:nvSpPr>
          <p:spPr bwMode="auto">
            <a:xfrm>
              <a:off x="6474" y="4094"/>
              <a:ext cx="128" cy="129"/>
            </a:xfrm>
            <a:custGeom>
              <a:avLst/>
              <a:gdLst>
                <a:gd name="T0" fmla="*/ 11 w 128"/>
                <a:gd name="T1" fmla="*/ 0 h 129"/>
                <a:gd name="T2" fmla="*/ 128 w 128"/>
                <a:gd name="T3" fmla="*/ 117 h 129"/>
                <a:gd name="T4" fmla="*/ 117 w 128"/>
                <a:gd name="T5" fmla="*/ 129 h 129"/>
                <a:gd name="T6" fmla="*/ 0 w 128"/>
                <a:gd name="T7" fmla="*/ 12 h 129"/>
                <a:gd name="T8" fmla="*/ 11 w 128"/>
                <a:gd name="T9" fmla="*/ 0 h 1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29"/>
                <a:gd name="T17" fmla="*/ 128 w 128"/>
                <a:gd name="T18" fmla="*/ 129 h 1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29">
                  <a:moveTo>
                    <a:pt x="11" y="0"/>
                  </a:moveTo>
                  <a:lnTo>
                    <a:pt x="128" y="117"/>
                  </a:lnTo>
                  <a:lnTo>
                    <a:pt x="117" y="129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5" name="Freeform 161"/>
            <p:cNvSpPr>
              <a:spLocks/>
            </p:cNvSpPr>
            <p:nvPr/>
          </p:nvSpPr>
          <p:spPr bwMode="auto">
            <a:xfrm>
              <a:off x="6661" y="4223"/>
              <a:ext cx="164" cy="59"/>
            </a:xfrm>
            <a:custGeom>
              <a:avLst/>
              <a:gdLst>
                <a:gd name="T0" fmla="*/ 0 w 164"/>
                <a:gd name="T1" fmla="*/ 35 h 59"/>
                <a:gd name="T2" fmla="*/ 164 w 164"/>
                <a:gd name="T3" fmla="*/ 0 h 59"/>
                <a:gd name="T4" fmla="*/ 164 w 164"/>
                <a:gd name="T5" fmla="*/ 23 h 59"/>
                <a:gd name="T6" fmla="*/ 0 w 164"/>
                <a:gd name="T7" fmla="*/ 59 h 59"/>
                <a:gd name="T8" fmla="*/ 0 w 164"/>
                <a:gd name="T9" fmla="*/ 35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59"/>
                <a:gd name="T17" fmla="*/ 164 w 16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59">
                  <a:moveTo>
                    <a:pt x="0" y="35"/>
                  </a:moveTo>
                  <a:lnTo>
                    <a:pt x="164" y="0"/>
                  </a:lnTo>
                  <a:lnTo>
                    <a:pt x="164" y="23"/>
                  </a:lnTo>
                  <a:lnTo>
                    <a:pt x="0" y="59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6" name="Freeform 160"/>
            <p:cNvSpPr>
              <a:spLocks/>
            </p:cNvSpPr>
            <p:nvPr/>
          </p:nvSpPr>
          <p:spPr bwMode="auto">
            <a:xfrm>
              <a:off x="6919" y="4176"/>
              <a:ext cx="163" cy="59"/>
            </a:xfrm>
            <a:custGeom>
              <a:avLst/>
              <a:gdLst>
                <a:gd name="T0" fmla="*/ 0 w 163"/>
                <a:gd name="T1" fmla="*/ 35 h 59"/>
                <a:gd name="T2" fmla="*/ 163 w 163"/>
                <a:gd name="T3" fmla="*/ 0 h 59"/>
                <a:gd name="T4" fmla="*/ 163 w 163"/>
                <a:gd name="T5" fmla="*/ 24 h 59"/>
                <a:gd name="T6" fmla="*/ 0 w 163"/>
                <a:gd name="T7" fmla="*/ 59 h 59"/>
                <a:gd name="T8" fmla="*/ 0 w 163"/>
                <a:gd name="T9" fmla="*/ 35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"/>
                <a:gd name="T16" fmla="*/ 0 h 59"/>
                <a:gd name="T17" fmla="*/ 163 w 163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" h="59">
                  <a:moveTo>
                    <a:pt x="0" y="35"/>
                  </a:moveTo>
                  <a:lnTo>
                    <a:pt x="163" y="0"/>
                  </a:lnTo>
                  <a:lnTo>
                    <a:pt x="163" y="24"/>
                  </a:lnTo>
                  <a:lnTo>
                    <a:pt x="0" y="59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7" name="Freeform 159"/>
            <p:cNvSpPr>
              <a:spLocks/>
            </p:cNvSpPr>
            <p:nvPr/>
          </p:nvSpPr>
          <p:spPr bwMode="auto">
            <a:xfrm>
              <a:off x="7164" y="4118"/>
              <a:ext cx="176" cy="70"/>
            </a:xfrm>
            <a:custGeom>
              <a:avLst/>
              <a:gdLst>
                <a:gd name="T0" fmla="*/ 0 w 176"/>
                <a:gd name="T1" fmla="*/ 47 h 70"/>
                <a:gd name="T2" fmla="*/ 164 w 176"/>
                <a:gd name="T3" fmla="*/ 0 h 70"/>
                <a:gd name="T4" fmla="*/ 176 w 176"/>
                <a:gd name="T5" fmla="*/ 23 h 70"/>
                <a:gd name="T6" fmla="*/ 12 w 176"/>
                <a:gd name="T7" fmla="*/ 70 h 70"/>
                <a:gd name="T8" fmla="*/ 0 w 176"/>
                <a:gd name="T9" fmla="*/ 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"/>
                <a:gd name="T16" fmla="*/ 0 h 70"/>
                <a:gd name="T17" fmla="*/ 176 w 176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" h="70">
                  <a:moveTo>
                    <a:pt x="0" y="47"/>
                  </a:moveTo>
                  <a:lnTo>
                    <a:pt x="164" y="0"/>
                  </a:lnTo>
                  <a:lnTo>
                    <a:pt x="176" y="23"/>
                  </a:lnTo>
                  <a:lnTo>
                    <a:pt x="12" y="7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8" name="Freeform 158"/>
            <p:cNvSpPr>
              <a:spLocks/>
            </p:cNvSpPr>
            <p:nvPr/>
          </p:nvSpPr>
          <p:spPr bwMode="auto">
            <a:xfrm>
              <a:off x="7422" y="4071"/>
              <a:ext cx="140" cy="58"/>
            </a:xfrm>
            <a:custGeom>
              <a:avLst/>
              <a:gdLst>
                <a:gd name="T0" fmla="*/ 0 w 140"/>
                <a:gd name="T1" fmla="*/ 35 h 58"/>
                <a:gd name="T2" fmla="*/ 140 w 140"/>
                <a:gd name="T3" fmla="*/ 0 h 58"/>
                <a:gd name="T4" fmla="*/ 140 w 140"/>
                <a:gd name="T5" fmla="*/ 23 h 58"/>
                <a:gd name="T6" fmla="*/ 0 w 140"/>
                <a:gd name="T7" fmla="*/ 58 h 58"/>
                <a:gd name="T8" fmla="*/ 0 w 140"/>
                <a:gd name="T9" fmla="*/ 3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0"/>
                <a:gd name="T16" fmla="*/ 0 h 58"/>
                <a:gd name="T17" fmla="*/ 140 w 140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0" h="58">
                  <a:moveTo>
                    <a:pt x="0" y="35"/>
                  </a:moveTo>
                  <a:lnTo>
                    <a:pt x="140" y="0"/>
                  </a:lnTo>
                  <a:lnTo>
                    <a:pt x="140" y="23"/>
                  </a:lnTo>
                  <a:lnTo>
                    <a:pt x="0" y="5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9" name="Rectangle 157"/>
            <p:cNvSpPr>
              <a:spLocks noChangeArrowheads="1"/>
            </p:cNvSpPr>
            <p:nvPr/>
          </p:nvSpPr>
          <p:spPr bwMode="auto">
            <a:xfrm>
              <a:off x="7562" y="4071"/>
              <a:ext cx="24" cy="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0" name="Freeform 156"/>
            <p:cNvSpPr>
              <a:spLocks/>
            </p:cNvSpPr>
            <p:nvPr/>
          </p:nvSpPr>
          <p:spPr bwMode="auto">
            <a:xfrm>
              <a:off x="7679" y="4012"/>
              <a:ext cx="153" cy="59"/>
            </a:xfrm>
            <a:custGeom>
              <a:avLst/>
              <a:gdLst>
                <a:gd name="T0" fmla="*/ 0 w 153"/>
                <a:gd name="T1" fmla="*/ 36 h 59"/>
                <a:gd name="T2" fmla="*/ 153 w 153"/>
                <a:gd name="T3" fmla="*/ 0 h 59"/>
                <a:gd name="T4" fmla="*/ 153 w 153"/>
                <a:gd name="T5" fmla="*/ 24 h 59"/>
                <a:gd name="T6" fmla="*/ 0 w 153"/>
                <a:gd name="T7" fmla="*/ 59 h 59"/>
                <a:gd name="T8" fmla="*/ 0 w 153"/>
                <a:gd name="T9" fmla="*/ 36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3"/>
                <a:gd name="T16" fmla="*/ 0 h 59"/>
                <a:gd name="T17" fmla="*/ 153 w 153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3" h="59">
                  <a:moveTo>
                    <a:pt x="0" y="36"/>
                  </a:moveTo>
                  <a:lnTo>
                    <a:pt x="153" y="0"/>
                  </a:lnTo>
                  <a:lnTo>
                    <a:pt x="153" y="24"/>
                  </a:lnTo>
                  <a:lnTo>
                    <a:pt x="0" y="59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1" name="Freeform 155"/>
            <p:cNvSpPr>
              <a:spLocks/>
            </p:cNvSpPr>
            <p:nvPr/>
          </p:nvSpPr>
          <p:spPr bwMode="auto">
            <a:xfrm>
              <a:off x="7925" y="3966"/>
              <a:ext cx="94" cy="46"/>
            </a:xfrm>
            <a:custGeom>
              <a:avLst/>
              <a:gdLst>
                <a:gd name="T0" fmla="*/ 0 w 94"/>
                <a:gd name="T1" fmla="*/ 23 h 46"/>
                <a:gd name="T2" fmla="*/ 94 w 94"/>
                <a:gd name="T3" fmla="*/ 0 h 46"/>
                <a:gd name="T4" fmla="*/ 94 w 94"/>
                <a:gd name="T5" fmla="*/ 23 h 46"/>
                <a:gd name="T6" fmla="*/ 0 w 94"/>
                <a:gd name="T7" fmla="*/ 46 h 46"/>
                <a:gd name="T8" fmla="*/ 0 w 94"/>
                <a:gd name="T9" fmla="*/ 23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46"/>
                <a:gd name="T17" fmla="*/ 94 w 9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46">
                  <a:moveTo>
                    <a:pt x="0" y="23"/>
                  </a:moveTo>
                  <a:lnTo>
                    <a:pt x="94" y="0"/>
                  </a:lnTo>
                  <a:lnTo>
                    <a:pt x="94" y="23"/>
                  </a:lnTo>
                  <a:lnTo>
                    <a:pt x="0" y="46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2" name="Freeform 154"/>
            <p:cNvSpPr>
              <a:spLocks/>
            </p:cNvSpPr>
            <p:nvPr/>
          </p:nvSpPr>
          <p:spPr bwMode="auto">
            <a:xfrm>
              <a:off x="8007" y="3942"/>
              <a:ext cx="82" cy="47"/>
            </a:xfrm>
            <a:custGeom>
              <a:avLst/>
              <a:gdLst>
                <a:gd name="T0" fmla="*/ 0 w 82"/>
                <a:gd name="T1" fmla="*/ 24 h 47"/>
                <a:gd name="T2" fmla="*/ 70 w 82"/>
                <a:gd name="T3" fmla="*/ 0 h 47"/>
                <a:gd name="T4" fmla="*/ 82 w 82"/>
                <a:gd name="T5" fmla="*/ 24 h 47"/>
                <a:gd name="T6" fmla="*/ 12 w 82"/>
                <a:gd name="T7" fmla="*/ 47 h 47"/>
                <a:gd name="T8" fmla="*/ 0 w 82"/>
                <a:gd name="T9" fmla="*/ 24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47"/>
                <a:gd name="T17" fmla="*/ 82 w 82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47">
                  <a:moveTo>
                    <a:pt x="0" y="24"/>
                  </a:moveTo>
                  <a:lnTo>
                    <a:pt x="70" y="0"/>
                  </a:lnTo>
                  <a:lnTo>
                    <a:pt x="82" y="24"/>
                  </a:lnTo>
                  <a:lnTo>
                    <a:pt x="12" y="47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3" name="Freeform 153"/>
            <p:cNvSpPr>
              <a:spLocks/>
            </p:cNvSpPr>
            <p:nvPr/>
          </p:nvSpPr>
          <p:spPr bwMode="auto">
            <a:xfrm>
              <a:off x="8159" y="3849"/>
              <a:ext cx="176" cy="82"/>
            </a:xfrm>
            <a:custGeom>
              <a:avLst/>
              <a:gdLst>
                <a:gd name="T0" fmla="*/ 0 w 176"/>
                <a:gd name="T1" fmla="*/ 58 h 82"/>
                <a:gd name="T2" fmla="*/ 164 w 176"/>
                <a:gd name="T3" fmla="*/ 0 h 82"/>
                <a:gd name="T4" fmla="*/ 176 w 176"/>
                <a:gd name="T5" fmla="*/ 23 h 82"/>
                <a:gd name="T6" fmla="*/ 12 w 176"/>
                <a:gd name="T7" fmla="*/ 82 h 82"/>
                <a:gd name="T8" fmla="*/ 0 w 176"/>
                <a:gd name="T9" fmla="*/ 58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"/>
                <a:gd name="T16" fmla="*/ 0 h 82"/>
                <a:gd name="T17" fmla="*/ 176 w 176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" h="82">
                  <a:moveTo>
                    <a:pt x="0" y="58"/>
                  </a:moveTo>
                  <a:lnTo>
                    <a:pt x="164" y="0"/>
                  </a:lnTo>
                  <a:lnTo>
                    <a:pt x="176" y="23"/>
                  </a:lnTo>
                  <a:lnTo>
                    <a:pt x="12" y="82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4" name="Freeform 152"/>
            <p:cNvSpPr>
              <a:spLocks/>
            </p:cNvSpPr>
            <p:nvPr/>
          </p:nvSpPr>
          <p:spPr bwMode="auto">
            <a:xfrm>
              <a:off x="8405" y="3802"/>
              <a:ext cx="70" cy="47"/>
            </a:xfrm>
            <a:custGeom>
              <a:avLst/>
              <a:gdLst>
                <a:gd name="T0" fmla="*/ 0 w 70"/>
                <a:gd name="T1" fmla="*/ 23 h 47"/>
                <a:gd name="T2" fmla="*/ 59 w 70"/>
                <a:gd name="T3" fmla="*/ 0 h 47"/>
                <a:gd name="T4" fmla="*/ 70 w 70"/>
                <a:gd name="T5" fmla="*/ 23 h 47"/>
                <a:gd name="T6" fmla="*/ 12 w 70"/>
                <a:gd name="T7" fmla="*/ 47 h 47"/>
                <a:gd name="T8" fmla="*/ 0 w 70"/>
                <a:gd name="T9" fmla="*/ 23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47"/>
                <a:gd name="T17" fmla="*/ 70 w 7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47">
                  <a:moveTo>
                    <a:pt x="0" y="23"/>
                  </a:moveTo>
                  <a:lnTo>
                    <a:pt x="59" y="0"/>
                  </a:lnTo>
                  <a:lnTo>
                    <a:pt x="70" y="23"/>
                  </a:lnTo>
                  <a:lnTo>
                    <a:pt x="12" y="47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5" name="Freeform 151"/>
            <p:cNvSpPr>
              <a:spLocks/>
            </p:cNvSpPr>
            <p:nvPr/>
          </p:nvSpPr>
          <p:spPr bwMode="auto">
            <a:xfrm>
              <a:off x="8464" y="3720"/>
              <a:ext cx="93" cy="94"/>
            </a:xfrm>
            <a:custGeom>
              <a:avLst/>
              <a:gdLst>
                <a:gd name="T0" fmla="*/ 0 w 93"/>
                <a:gd name="T1" fmla="*/ 82 h 94"/>
                <a:gd name="T2" fmla="*/ 70 w 93"/>
                <a:gd name="T3" fmla="*/ 0 h 94"/>
                <a:gd name="T4" fmla="*/ 93 w 93"/>
                <a:gd name="T5" fmla="*/ 12 h 94"/>
                <a:gd name="T6" fmla="*/ 23 w 93"/>
                <a:gd name="T7" fmla="*/ 94 h 94"/>
                <a:gd name="T8" fmla="*/ 0 w 93"/>
                <a:gd name="T9" fmla="*/ 82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94"/>
                <a:gd name="T17" fmla="*/ 93 w 93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94">
                  <a:moveTo>
                    <a:pt x="0" y="82"/>
                  </a:moveTo>
                  <a:lnTo>
                    <a:pt x="70" y="0"/>
                  </a:lnTo>
                  <a:lnTo>
                    <a:pt x="93" y="12"/>
                  </a:lnTo>
                  <a:lnTo>
                    <a:pt x="23" y="9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6" name="Freeform 150"/>
            <p:cNvSpPr>
              <a:spLocks/>
            </p:cNvSpPr>
            <p:nvPr/>
          </p:nvSpPr>
          <p:spPr bwMode="auto">
            <a:xfrm>
              <a:off x="8593" y="3509"/>
              <a:ext cx="128" cy="153"/>
            </a:xfrm>
            <a:custGeom>
              <a:avLst/>
              <a:gdLst>
                <a:gd name="T0" fmla="*/ 0 w 128"/>
                <a:gd name="T1" fmla="*/ 141 h 153"/>
                <a:gd name="T2" fmla="*/ 105 w 128"/>
                <a:gd name="T3" fmla="*/ 0 h 153"/>
                <a:gd name="T4" fmla="*/ 128 w 128"/>
                <a:gd name="T5" fmla="*/ 12 h 153"/>
                <a:gd name="T6" fmla="*/ 23 w 128"/>
                <a:gd name="T7" fmla="*/ 153 h 153"/>
                <a:gd name="T8" fmla="*/ 0 w 128"/>
                <a:gd name="T9" fmla="*/ 141 h 1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53"/>
                <a:gd name="T17" fmla="*/ 128 w 128"/>
                <a:gd name="T18" fmla="*/ 153 h 1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53">
                  <a:moveTo>
                    <a:pt x="0" y="141"/>
                  </a:moveTo>
                  <a:lnTo>
                    <a:pt x="105" y="0"/>
                  </a:lnTo>
                  <a:lnTo>
                    <a:pt x="128" y="12"/>
                  </a:lnTo>
                  <a:lnTo>
                    <a:pt x="23" y="153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7" name="Freeform 149"/>
            <p:cNvSpPr>
              <a:spLocks/>
            </p:cNvSpPr>
            <p:nvPr/>
          </p:nvSpPr>
          <p:spPr bwMode="auto">
            <a:xfrm>
              <a:off x="8756" y="3311"/>
              <a:ext cx="118" cy="140"/>
            </a:xfrm>
            <a:custGeom>
              <a:avLst/>
              <a:gdLst>
                <a:gd name="T0" fmla="*/ 0 w 118"/>
                <a:gd name="T1" fmla="*/ 128 h 140"/>
                <a:gd name="T2" fmla="*/ 94 w 118"/>
                <a:gd name="T3" fmla="*/ 0 h 140"/>
                <a:gd name="T4" fmla="*/ 118 w 118"/>
                <a:gd name="T5" fmla="*/ 11 h 140"/>
                <a:gd name="T6" fmla="*/ 24 w 118"/>
                <a:gd name="T7" fmla="*/ 140 h 140"/>
                <a:gd name="T8" fmla="*/ 0 w 118"/>
                <a:gd name="T9" fmla="*/ 128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140"/>
                <a:gd name="T17" fmla="*/ 118 w 118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140">
                  <a:moveTo>
                    <a:pt x="0" y="128"/>
                  </a:moveTo>
                  <a:lnTo>
                    <a:pt x="94" y="0"/>
                  </a:lnTo>
                  <a:lnTo>
                    <a:pt x="118" y="11"/>
                  </a:lnTo>
                  <a:lnTo>
                    <a:pt x="24" y="140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8" name="Freeform 148"/>
            <p:cNvSpPr>
              <a:spLocks/>
            </p:cNvSpPr>
            <p:nvPr/>
          </p:nvSpPr>
          <p:spPr bwMode="auto">
            <a:xfrm>
              <a:off x="8909" y="3229"/>
              <a:ext cx="23" cy="23"/>
            </a:xfrm>
            <a:custGeom>
              <a:avLst/>
              <a:gdLst>
                <a:gd name="T0" fmla="*/ 0 w 23"/>
                <a:gd name="T1" fmla="*/ 11 h 23"/>
                <a:gd name="T2" fmla="*/ 11 w 23"/>
                <a:gd name="T3" fmla="*/ 0 h 23"/>
                <a:gd name="T4" fmla="*/ 23 w 23"/>
                <a:gd name="T5" fmla="*/ 11 h 23"/>
                <a:gd name="T6" fmla="*/ 11 w 23"/>
                <a:gd name="T7" fmla="*/ 23 h 23"/>
                <a:gd name="T8" fmla="*/ 0 w 23"/>
                <a:gd name="T9" fmla="*/ 11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1"/>
                  </a:moveTo>
                  <a:lnTo>
                    <a:pt x="11" y="0"/>
                  </a:lnTo>
                  <a:lnTo>
                    <a:pt x="23" y="11"/>
                  </a:lnTo>
                  <a:lnTo>
                    <a:pt x="11" y="2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9" name="Freeform 147"/>
            <p:cNvSpPr>
              <a:spLocks/>
            </p:cNvSpPr>
            <p:nvPr/>
          </p:nvSpPr>
          <p:spPr bwMode="auto">
            <a:xfrm>
              <a:off x="679" y="2035"/>
              <a:ext cx="8253" cy="4200"/>
            </a:xfrm>
            <a:custGeom>
              <a:avLst/>
              <a:gdLst>
                <a:gd name="T0" fmla="*/ 0 w 705"/>
                <a:gd name="T1" fmla="*/ 49136 h 359"/>
                <a:gd name="T2" fmla="*/ 5350 w 705"/>
                <a:gd name="T3" fmla="*/ 41883 h 359"/>
                <a:gd name="T4" fmla="*/ 10688 w 705"/>
                <a:gd name="T5" fmla="*/ 31202 h 359"/>
                <a:gd name="T6" fmla="*/ 16038 w 705"/>
                <a:gd name="T7" fmla="*/ 26826 h 359"/>
                <a:gd name="T8" fmla="*/ 21376 w 705"/>
                <a:gd name="T9" fmla="*/ 20532 h 359"/>
                <a:gd name="T10" fmla="*/ 26854 w 705"/>
                <a:gd name="T11" fmla="*/ 12179 h 359"/>
                <a:gd name="T12" fmla="*/ 32204 w 705"/>
                <a:gd name="T13" fmla="*/ 10260 h 359"/>
                <a:gd name="T14" fmla="*/ 37554 w 705"/>
                <a:gd name="T15" fmla="*/ 13688 h 359"/>
                <a:gd name="T16" fmla="*/ 42892 w 705"/>
                <a:gd name="T17" fmla="*/ 17794 h 359"/>
                <a:gd name="T18" fmla="*/ 48371 w 705"/>
                <a:gd name="T19" fmla="*/ 19023 h 359"/>
                <a:gd name="T20" fmla="*/ 53721 w 705"/>
                <a:gd name="T21" fmla="*/ 20251 h 359"/>
                <a:gd name="T22" fmla="*/ 59059 w 705"/>
                <a:gd name="T23" fmla="*/ 22720 h 359"/>
                <a:gd name="T24" fmla="*/ 64409 w 705"/>
                <a:gd name="T25" fmla="*/ 25598 h 359"/>
                <a:gd name="T26" fmla="*/ 69758 w 705"/>
                <a:gd name="T27" fmla="*/ 25726 h 359"/>
                <a:gd name="T28" fmla="*/ 75237 w 705"/>
                <a:gd name="T29" fmla="*/ 22041 h 359"/>
                <a:gd name="T30" fmla="*/ 80575 w 705"/>
                <a:gd name="T31" fmla="*/ 18064 h 359"/>
                <a:gd name="T32" fmla="*/ 85925 w 705"/>
                <a:gd name="T33" fmla="*/ 16426 h 359"/>
                <a:gd name="T34" fmla="*/ 91263 w 705"/>
                <a:gd name="T35" fmla="*/ 10950 h 359"/>
                <a:gd name="T36" fmla="*/ 96613 w 705"/>
                <a:gd name="T37" fmla="*/ 0 h 3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05"/>
                <a:gd name="T58" fmla="*/ 0 h 359"/>
                <a:gd name="T59" fmla="*/ 705 w 705"/>
                <a:gd name="T60" fmla="*/ 359 h 3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05" h="359">
                  <a:moveTo>
                    <a:pt x="0" y="359"/>
                  </a:moveTo>
                  <a:lnTo>
                    <a:pt x="39" y="306"/>
                  </a:lnTo>
                  <a:lnTo>
                    <a:pt x="78" y="228"/>
                  </a:lnTo>
                  <a:lnTo>
                    <a:pt x="117" y="196"/>
                  </a:lnTo>
                  <a:lnTo>
                    <a:pt x="156" y="150"/>
                  </a:lnTo>
                  <a:lnTo>
                    <a:pt x="196" y="89"/>
                  </a:lnTo>
                  <a:lnTo>
                    <a:pt x="235" y="75"/>
                  </a:lnTo>
                  <a:lnTo>
                    <a:pt x="274" y="100"/>
                  </a:lnTo>
                  <a:lnTo>
                    <a:pt x="313" y="130"/>
                  </a:lnTo>
                  <a:lnTo>
                    <a:pt x="353" y="139"/>
                  </a:lnTo>
                  <a:lnTo>
                    <a:pt x="392" y="148"/>
                  </a:lnTo>
                  <a:lnTo>
                    <a:pt x="431" y="166"/>
                  </a:lnTo>
                  <a:lnTo>
                    <a:pt x="470" y="187"/>
                  </a:lnTo>
                  <a:lnTo>
                    <a:pt x="509" y="188"/>
                  </a:lnTo>
                  <a:lnTo>
                    <a:pt x="549" y="161"/>
                  </a:lnTo>
                  <a:lnTo>
                    <a:pt x="588" y="132"/>
                  </a:lnTo>
                  <a:lnTo>
                    <a:pt x="627" y="120"/>
                  </a:lnTo>
                  <a:lnTo>
                    <a:pt x="666" y="80"/>
                  </a:lnTo>
                  <a:lnTo>
                    <a:pt x="705" y="0"/>
                  </a:lnTo>
                </a:path>
              </a:pathLst>
            </a:custGeom>
            <a:noFill/>
            <a:ln w="2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0" name="Rectangle 146"/>
            <p:cNvSpPr>
              <a:spLocks noChangeArrowheads="1"/>
            </p:cNvSpPr>
            <p:nvPr/>
          </p:nvSpPr>
          <p:spPr bwMode="auto">
            <a:xfrm>
              <a:off x="1182" y="222"/>
              <a:ext cx="105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41" name="Rectangle 145"/>
            <p:cNvSpPr>
              <a:spLocks noChangeArrowheads="1"/>
            </p:cNvSpPr>
            <p:nvPr/>
          </p:nvSpPr>
          <p:spPr bwMode="auto">
            <a:xfrm>
              <a:off x="1545" y="585"/>
              <a:ext cx="105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42" name="Rectangle 144"/>
            <p:cNvSpPr>
              <a:spLocks noChangeArrowheads="1"/>
            </p:cNvSpPr>
            <p:nvPr/>
          </p:nvSpPr>
          <p:spPr bwMode="auto">
            <a:xfrm>
              <a:off x="82" y="6153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100</a:t>
              </a:r>
              <a:endParaRPr lang="en-US">
                <a:latin typeface="Arial" charset="0"/>
              </a:endParaRPr>
            </a:p>
          </p:txBody>
        </p:sp>
        <p:sp>
          <p:nvSpPr>
            <p:cNvPr id="10343" name="Rectangle 143"/>
            <p:cNvSpPr>
              <a:spLocks noChangeArrowheads="1"/>
            </p:cNvSpPr>
            <p:nvPr/>
          </p:nvSpPr>
          <p:spPr bwMode="auto">
            <a:xfrm>
              <a:off x="82" y="5475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102</a:t>
              </a:r>
              <a:endParaRPr lang="en-US">
                <a:latin typeface="Arial" charset="0"/>
              </a:endParaRPr>
            </a:p>
          </p:txBody>
        </p:sp>
        <p:sp>
          <p:nvSpPr>
            <p:cNvPr id="10344" name="Rectangle 142"/>
            <p:cNvSpPr>
              <a:spLocks noChangeArrowheads="1"/>
            </p:cNvSpPr>
            <p:nvPr/>
          </p:nvSpPr>
          <p:spPr bwMode="auto">
            <a:xfrm>
              <a:off x="82" y="4796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104</a:t>
              </a:r>
              <a:endParaRPr lang="en-US">
                <a:latin typeface="Arial" charset="0"/>
              </a:endParaRPr>
            </a:p>
          </p:txBody>
        </p:sp>
        <p:sp>
          <p:nvSpPr>
            <p:cNvPr id="10345" name="Rectangle 141"/>
            <p:cNvSpPr>
              <a:spLocks noChangeArrowheads="1"/>
            </p:cNvSpPr>
            <p:nvPr/>
          </p:nvSpPr>
          <p:spPr bwMode="auto">
            <a:xfrm>
              <a:off x="82" y="4118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106</a:t>
              </a:r>
              <a:endParaRPr lang="en-US">
                <a:latin typeface="Arial" charset="0"/>
              </a:endParaRPr>
            </a:p>
          </p:txBody>
        </p:sp>
        <p:sp>
          <p:nvSpPr>
            <p:cNvPr id="10346" name="Rectangle 140"/>
            <p:cNvSpPr>
              <a:spLocks noChangeArrowheads="1"/>
            </p:cNvSpPr>
            <p:nvPr/>
          </p:nvSpPr>
          <p:spPr bwMode="auto">
            <a:xfrm>
              <a:off x="82" y="3428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108</a:t>
              </a:r>
              <a:endParaRPr lang="en-US">
                <a:latin typeface="Arial" charset="0"/>
              </a:endParaRPr>
            </a:p>
          </p:txBody>
        </p:sp>
        <p:sp>
          <p:nvSpPr>
            <p:cNvPr id="10347" name="Rectangle 139"/>
            <p:cNvSpPr>
              <a:spLocks noChangeArrowheads="1"/>
            </p:cNvSpPr>
            <p:nvPr/>
          </p:nvSpPr>
          <p:spPr bwMode="auto">
            <a:xfrm>
              <a:off x="82" y="2749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110</a:t>
              </a:r>
              <a:endParaRPr lang="en-US">
                <a:latin typeface="Arial" charset="0"/>
              </a:endParaRPr>
            </a:p>
          </p:txBody>
        </p:sp>
        <p:sp>
          <p:nvSpPr>
            <p:cNvPr id="10348" name="Rectangle 138"/>
            <p:cNvSpPr>
              <a:spLocks noChangeArrowheads="1"/>
            </p:cNvSpPr>
            <p:nvPr/>
          </p:nvSpPr>
          <p:spPr bwMode="auto">
            <a:xfrm>
              <a:off x="82" y="2071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112</a:t>
              </a:r>
              <a:endParaRPr lang="en-US">
                <a:latin typeface="Arial" charset="0"/>
              </a:endParaRPr>
            </a:p>
          </p:txBody>
        </p:sp>
        <p:sp>
          <p:nvSpPr>
            <p:cNvPr id="10349" name="Rectangle 137"/>
            <p:cNvSpPr>
              <a:spLocks noChangeArrowheads="1"/>
            </p:cNvSpPr>
            <p:nvPr/>
          </p:nvSpPr>
          <p:spPr bwMode="auto">
            <a:xfrm>
              <a:off x="82" y="1392"/>
              <a:ext cx="27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114</a:t>
              </a:r>
              <a:endParaRPr lang="en-US">
                <a:latin typeface="Arial" charset="0"/>
              </a:endParaRPr>
            </a:p>
          </p:txBody>
        </p:sp>
        <p:sp>
          <p:nvSpPr>
            <p:cNvPr id="10350" name="Rectangle 136"/>
            <p:cNvSpPr>
              <a:spLocks noChangeArrowheads="1"/>
            </p:cNvSpPr>
            <p:nvPr/>
          </p:nvSpPr>
          <p:spPr bwMode="auto">
            <a:xfrm>
              <a:off x="421" y="6411"/>
              <a:ext cx="495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1990</a:t>
              </a:r>
              <a:endParaRPr lang="en-US">
                <a:latin typeface="Arial" charset="0"/>
              </a:endParaRPr>
            </a:p>
          </p:txBody>
        </p:sp>
        <p:sp>
          <p:nvSpPr>
            <p:cNvPr id="10351" name="Rectangle 135"/>
            <p:cNvSpPr>
              <a:spLocks noChangeArrowheads="1"/>
            </p:cNvSpPr>
            <p:nvPr/>
          </p:nvSpPr>
          <p:spPr bwMode="auto">
            <a:xfrm>
              <a:off x="1264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1992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2" name="Rectangle 134"/>
            <p:cNvSpPr>
              <a:spLocks noChangeArrowheads="1"/>
            </p:cNvSpPr>
            <p:nvPr/>
          </p:nvSpPr>
          <p:spPr bwMode="auto">
            <a:xfrm>
              <a:off x="2177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1994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3" name="Rectangle 133"/>
            <p:cNvSpPr>
              <a:spLocks noChangeArrowheads="1"/>
            </p:cNvSpPr>
            <p:nvPr/>
          </p:nvSpPr>
          <p:spPr bwMode="auto">
            <a:xfrm>
              <a:off x="3102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1996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4" name="Rectangle 132"/>
            <p:cNvSpPr>
              <a:spLocks noChangeArrowheads="1"/>
            </p:cNvSpPr>
            <p:nvPr/>
          </p:nvSpPr>
          <p:spPr bwMode="auto">
            <a:xfrm>
              <a:off x="4015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1998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5" name="Rectangle 131"/>
            <p:cNvSpPr>
              <a:spLocks noChangeArrowheads="1"/>
            </p:cNvSpPr>
            <p:nvPr/>
          </p:nvSpPr>
          <p:spPr bwMode="auto">
            <a:xfrm>
              <a:off x="4940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2000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6" name="Rectangle 130"/>
            <p:cNvSpPr>
              <a:spLocks noChangeArrowheads="1"/>
            </p:cNvSpPr>
            <p:nvPr/>
          </p:nvSpPr>
          <p:spPr bwMode="auto">
            <a:xfrm>
              <a:off x="5853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2002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7" name="Rectangle 129"/>
            <p:cNvSpPr>
              <a:spLocks noChangeArrowheads="1"/>
            </p:cNvSpPr>
            <p:nvPr/>
          </p:nvSpPr>
          <p:spPr bwMode="auto">
            <a:xfrm>
              <a:off x="6778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2004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8" name="Rectangle 128"/>
            <p:cNvSpPr>
              <a:spLocks noChangeArrowheads="1"/>
            </p:cNvSpPr>
            <p:nvPr/>
          </p:nvSpPr>
          <p:spPr bwMode="auto">
            <a:xfrm>
              <a:off x="7691" y="6411"/>
              <a:ext cx="6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2006   </a:t>
              </a:r>
              <a:endParaRPr lang="en-US">
                <a:latin typeface="Arial" charset="0"/>
              </a:endParaRPr>
            </a:p>
          </p:txBody>
        </p:sp>
        <p:sp>
          <p:nvSpPr>
            <p:cNvPr id="10359" name="Rectangle 127"/>
            <p:cNvSpPr>
              <a:spLocks noChangeArrowheads="1"/>
            </p:cNvSpPr>
            <p:nvPr/>
          </p:nvSpPr>
          <p:spPr bwMode="auto">
            <a:xfrm>
              <a:off x="8651" y="6411"/>
              <a:ext cx="54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   2008 </a:t>
              </a:r>
              <a:endParaRPr lang="en-US">
                <a:latin typeface="Arial" charset="0"/>
              </a:endParaRPr>
            </a:p>
          </p:txBody>
        </p:sp>
        <p:sp>
          <p:nvSpPr>
            <p:cNvPr id="10360" name="Rectangle 126"/>
            <p:cNvSpPr>
              <a:spLocks noChangeArrowheads="1"/>
            </p:cNvSpPr>
            <p:nvPr/>
          </p:nvSpPr>
          <p:spPr bwMode="auto">
            <a:xfrm>
              <a:off x="2798" y="4796"/>
              <a:ext cx="164" cy="24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1" name="Rectangle 125"/>
            <p:cNvSpPr>
              <a:spLocks noChangeArrowheads="1"/>
            </p:cNvSpPr>
            <p:nvPr/>
          </p:nvSpPr>
          <p:spPr bwMode="auto">
            <a:xfrm>
              <a:off x="3055" y="4796"/>
              <a:ext cx="164" cy="24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2" name="Rectangle 124"/>
            <p:cNvSpPr>
              <a:spLocks noChangeArrowheads="1"/>
            </p:cNvSpPr>
            <p:nvPr/>
          </p:nvSpPr>
          <p:spPr bwMode="auto">
            <a:xfrm>
              <a:off x="3275" y="4490"/>
              <a:ext cx="2055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PCE goods excluding energy</a:t>
              </a:r>
              <a:endParaRPr lang="en-US">
                <a:latin typeface="Arial" charset="0"/>
              </a:endParaRPr>
            </a:p>
          </p:txBody>
        </p:sp>
        <p:sp>
          <p:nvSpPr>
            <p:cNvPr id="10363" name="Line 123"/>
            <p:cNvSpPr>
              <a:spLocks noChangeShapeType="1"/>
            </p:cNvSpPr>
            <p:nvPr/>
          </p:nvSpPr>
          <p:spPr bwMode="auto">
            <a:xfrm>
              <a:off x="2798" y="5299"/>
              <a:ext cx="468" cy="1"/>
            </a:xfrm>
            <a:prstGeom prst="line">
              <a:avLst/>
            </a:prstGeom>
            <a:noFill/>
            <a:ln w="2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4" name="Rectangle 122"/>
            <p:cNvSpPr>
              <a:spLocks noChangeArrowheads="1"/>
            </p:cNvSpPr>
            <p:nvPr/>
          </p:nvSpPr>
          <p:spPr bwMode="auto">
            <a:xfrm>
              <a:off x="3313" y="5194"/>
              <a:ext cx="5950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Imports of Consumer Goods (including autos) </a:t>
              </a:r>
              <a:endParaRPr lang="en-US">
                <a:latin typeface="Arial" charset="0"/>
              </a:endParaRPr>
            </a:p>
          </p:txBody>
        </p:sp>
        <p:sp>
          <p:nvSpPr>
            <p:cNvPr id="10365" name="Rectangle 121"/>
            <p:cNvSpPr>
              <a:spLocks noChangeArrowheads="1"/>
            </p:cNvSpPr>
            <p:nvPr/>
          </p:nvSpPr>
          <p:spPr bwMode="auto">
            <a:xfrm>
              <a:off x="-801" y="58"/>
              <a:ext cx="9201" cy="6739"/>
            </a:xfrm>
            <a:prstGeom prst="rect">
              <a:avLst/>
            </a:prstGeom>
            <a:noFill/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9" name="TextBox 248"/>
          <p:cNvSpPr txBox="1"/>
          <p:nvPr/>
        </p:nvSpPr>
        <p:spPr>
          <a:xfrm>
            <a:off x="152400" y="1066800"/>
            <a:ext cx="43942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</a:rPr>
              <a:t>Price indexes for Consumer Good Imports &amp; for</a:t>
            </a:r>
          </a:p>
          <a:p>
            <a:pPr>
              <a:defRPr/>
            </a:pPr>
            <a:r>
              <a:rPr lang="en-US" sz="1400" b="1" dirty="0">
                <a:latin typeface="+mj-lt"/>
              </a:rPr>
              <a:t>Personal Consumption Expenditure Goods, ex Energy</a:t>
            </a:r>
          </a:p>
        </p:txBody>
      </p:sp>
      <p:graphicFrame>
        <p:nvGraphicFramePr>
          <p:cNvPr id="250" name="Chart 249"/>
          <p:cNvGraphicFramePr>
            <a:graphicFrameLocks noGrp="1"/>
          </p:cNvGraphicFramePr>
          <p:nvPr/>
        </p:nvGraphicFramePr>
        <p:xfrm>
          <a:off x="4724400" y="1066800"/>
          <a:ext cx="5181600" cy="429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Solution: Input Price Index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BLS proposing construction of an input price index</a:t>
            </a:r>
          </a:p>
          <a:p>
            <a:pPr lvl="1"/>
            <a:r>
              <a:rPr lang="en-US" dirty="0" smtClean="0"/>
              <a:t>Purchasers would be surveyed on input costs: purchasers should be able to accurately report price changes, even when they switch suppliers (</a:t>
            </a:r>
            <a:r>
              <a:rPr lang="en-US" dirty="0" err="1" smtClean="0"/>
              <a:t>Alterman</a:t>
            </a:r>
            <a:r>
              <a:rPr lang="en-US" dirty="0" smtClean="0"/>
              <a:t> 2010)</a:t>
            </a:r>
          </a:p>
          <a:p>
            <a:r>
              <a:rPr lang="en-US" dirty="0" smtClean="0"/>
              <a:t>Benefits of an Input Price Index</a:t>
            </a:r>
          </a:p>
          <a:p>
            <a:pPr lvl="1"/>
            <a:r>
              <a:rPr lang="en-US" dirty="0" smtClean="0"/>
              <a:t>Addresses biases in industry stats arising from ALL shifts in sourcing</a:t>
            </a:r>
          </a:p>
          <a:p>
            <a:pPr lvl="1"/>
            <a:r>
              <a:rPr lang="en-US" dirty="0" smtClean="0"/>
              <a:t>Aligns data collection with business </a:t>
            </a:r>
            <a:r>
              <a:rPr lang="en-US" dirty="0" smtClean="0"/>
              <a:t>global supply-chain </a:t>
            </a:r>
            <a:r>
              <a:rPr lang="en-US" dirty="0" smtClean="0"/>
              <a:t>practices</a:t>
            </a:r>
          </a:p>
          <a:p>
            <a:pPr lvl="1"/>
            <a:r>
              <a:rPr lang="en-US" dirty="0" smtClean="0"/>
              <a:t>Current input price index constructed using output (PPI) prices: only accurate if mix of outputs same as mix of inputs—unlikely</a:t>
            </a:r>
          </a:p>
          <a:p>
            <a:pPr lvl="1"/>
            <a:r>
              <a:rPr lang="en-US" dirty="0" smtClean="0"/>
              <a:t>Circumvents import comparability assumption by directly measuring purchasers’ input prices</a:t>
            </a:r>
          </a:p>
          <a:p>
            <a:r>
              <a:rPr lang="en-US" dirty="0" smtClean="0"/>
              <a:t>Concerns</a:t>
            </a:r>
          </a:p>
          <a:p>
            <a:pPr lvl="1"/>
            <a:r>
              <a:rPr lang="en-US" dirty="0" smtClean="0"/>
              <a:t>Feasibility &amp; cost of launching new index</a:t>
            </a:r>
          </a:p>
          <a:p>
            <a:pPr lvl="2"/>
            <a:r>
              <a:rPr lang="en-US" dirty="0" smtClean="0"/>
              <a:t>Pilot needed to determine feasibility: $1.6 million/year for 2-3 years</a:t>
            </a:r>
          </a:p>
          <a:p>
            <a:pPr lvl="2"/>
            <a:r>
              <a:rPr lang="en-US" dirty="0" smtClean="0"/>
              <a:t>Any full implementation of input price index several years away</a:t>
            </a:r>
          </a:p>
          <a:p>
            <a:pPr lvl="1"/>
            <a:r>
              <a:rPr lang="en-US" dirty="0" smtClean="0"/>
              <a:t>Would not directly address biases in GDP : research needed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utor-Profile-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DAutor-Profile-Master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Autor-Profile-Master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utor-Profile-Master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utor-Profile-Master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utor-Profile-Master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utor-Profile-Master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utor-Profile-Master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utor-Profile-Master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utor-Profile-Master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utor-Profile-Master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000000"/>
    </a:dk1>
    <a:lt1>
      <a:srgbClr val="FFFFFF"/>
    </a:lt1>
    <a:dk2>
      <a:srgbClr val="000000"/>
    </a:dk2>
    <a:lt2>
      <a:srgbClr val="FFFFFF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DAutor-Profile-Master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1">
    <a:dk1>
      <a:srgbClr val="000000"/>
    </a:dk1>
    <a:lt1>
      <a:srgbClr val="FFFFFF"/>
    </a:lt1>
    <a:dk2>
      <a:srgbClr val="000000"/>
    </a:dk2>
    <a:lt2>
      <a:srgbClr val="FFFFFF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DAutor-Profile-Master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Autor-Profile</Template>
  <TotalTime>23260</TotalTime>
  <Words>1736</Words>
  <Application>Microsoft Office PowerPoint</Application>
  <PresentationFormat>On-screen Show (4:3)</PresentationFormat>
  <Paragraphs>214</Paragraphs>
  <Slides>19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DAutor-Profile-Master</vt:lpstr>
      <vt:lpstr>Measurement Issues Arising from the Growth of Globalization</vt:lpstr>
      <vt:lpstr>Project Motivation</vt:lpstr>
      <vt:lpstr>New Research in this Report</vt:lpstr>
      <vt:lpstr>Importance of Import (and Export) Prices in Computing Key Domestic Statistics</vt:lpstr>
      <vt:lpstr>Bias in Import Price Indexes from Shifts in Sourcing</vt:lpstr>
      <vt:lpstr>Characterizing the Bias to the Input Price Index</vt:lpstr>
      <vt:lpstr>Evidence of Biases</vt:lpstr>
      <vt:lpstr>Evidence of Biases: Unexpected Patterns in Price Indexes</vt:lpstr>
      <vt:lpstr>Solution: Input Price Index</vt:lpstr>
      <vt:lpstr>Other International Prices Issues</vt:lpstr>
      <vt:lpstr>   BLS Office of Price and Living Conditions Budget</vt:lpstr>
      <vt:lpstr>Other Measurement Issue:  Tracking Import Use in Economy</vt:lpstr>
      <vt:lpstr>Tracking Import Use in Economy:  Conference Research Findings</vt:lpstr>
      <vt:lpstr>Tracking Import Use in Economy:  Conference Research Findings, cont.</vt:lpstr>
      <vt:lpstr>Other Measurement Issue: Services Offshoring and Impacts on Workers</vt:lpstr>
      <vt:lpstr>Other Measurement Issue: Services Offshoring and Impacts on Workers</vt:lpstr>
      <vt:lpstr> Services Offshoring and Impacts on Workers cont.</vt:lpstr>
      <vt:lpstr>A first step: Address Data Limitations with more Efficient Use of Existing Micro-level Data</vt:lpstr>
      <vt:lpstr>Summary of Report Recommendations</vt:lpstr>
    </vt:vector>
  </TitlesOfParts>
  <Company>W.E. Upjohn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Work First Work? Long-Term Consequences of Temp Agency v. Direct-Hire Placements</dc:title>
  <dc:creator>Susan N. Houseman</dc:creator>
  <cp:lastModifiedBy>Susan Houseman</cp:lastModifiedBy>
  <cp:revision>811</cp:revision>
  <dcterms:created xsi:type="dcterms:W3CDTF">2005-01-21T19:14:31Z</dcterms:created>
  <dcterms:modified xsi:type="dcterms:W3CDTF">2010-12-16T15:24:14Z</dcterms:modified>
</cp:coreProperties>
</file>