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sldIdLst>
    <p:sldId id="272" r:id="rId2"/>
    <p:sldId id="273" r:id="rId3"/>
    <p:sldId id="286" r:id="rId4"/>
    <p:sldId id="274" r:id="rId5"/>
    <p:sldId id="278" r:id="rId6"/>
    <p:sldId id="285"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Nathan Beede (CENSUS/CED FED)" initials="DNB(F" lastIdx="13" clrIdx="0">
    <p:extLst>
      <p:ext uri="{19B8F6BF-5375-455C-9EA6-DF929625EA0E}">
        <p15:presenceInfo xmlns:p15="http://schemas.microsoft.com/office/powerpoint/2012/main" userId="S-1-5-21-2418650581-3053253586-2785318765-270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7" autoAdjust="0"/>
    <p:restoredTop sz="94660"/>
  </p:normalViewPr>
  <p:slideViewPr>
    <p:cSldViewPr snapToGrid="0">
      <p:cViewPr varScale="1">
        <p:scale>
          <a:sx n="65" d="100"/>
          <a:sy n="65" d="100"/>
        </p:scale>
        <p:origin x="57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1D99406-8751-4CA6-BB33-B71E3C9D35FE}" type="datetimeFigureOut">
              <a:rPr lang="en-US" smtClean="0"/>
              <a:t>12/5/2019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5DC55A1-31A9-4A71-BEF7-6396CFCC5449}" type="slidenum">
              <a:rPr lang="en-US" smtClean="0"/>
              <a:t>‹#›</a:t>
            </a:fld>
            <a:endParaRPr lang="en-US"/>
          </a:p>
        </p:txBody>
      </p:sp>
    </p:spTree>
    <p:extLst>
      <p:ext uri="{BB962C8B-B14F-4D97-AF65-F5344CB8AC3E}">
        <p14:creationId xmlns:p14="http://schemas.microsoft.com/office/powerpoint/2010/main" val="2484294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2008D-A95D-471F-9E26-1DFFA32BC29A}" type="slidenum">
              <a:rPr lang="en-US" smtClean="0"/>
              <a:t>‹#›</a:t>
            </a:fld>
            <a:endParaRPr lang="en-US"/>
          </a:p>
        </p:txBody>
      </p:sp>
    </p:spTree>
    <p:extLst>
      <p:ext uri="{BB962C8B-B14F-4D97-AF65-F5344CB8AC3E}">
        <p14:creationId xmlns:p14="http://schemas.microsoft.com/office/powerpoint/2010/main" val="7323991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2008D-A95D-471F-9E26-1DFFA32BC29A}" type="slidenum">
              <a:rPr lang="en-US" smtClean="0"/>
              <a:t>‹#›</a:t>
            </a:fld>
            <a:endParaRPr lang="en-US"/>
          </a:p>
        </p:txBody>
      </p:sp>
    </p:spTree>
    <p:extLst>
      <p:ext uri="{BB962C8B-B14F-4D97-AF65-F5344CB8AC3E}">
        <p14:creationId xmlns:p14="http://schemas.microsoft.com/office/powerpoint/2010/main" val="2531071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2008D-A95D-471F-9E26-1DFFA32BC29A}" type="slidenum">
              <a:rPr lang="en-US" smtClean="0"/>
              <a:t>‹#›</a:t>
            </a:fld>
            <a:endParaRPr lang="en-US"/>
          </a:p>
        </p:txBody>
      </p:sp>
    </p:spTree>
    <p:extLst>
      <p:ext uri="{BB962C8B-B14F-4D97-AF65-F5344CB8AC3E}">
        <p14:creationId xmlns:p14="http://schemas.microsoft.com/office/powerpoint/2010/main" val="3186941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447800"/>
            <a:ext cx="10363200" cy="1089025"/>
          </a:xfrm>
        </p:spPr>
        <p:txBody>
          <a:bodyPr>
            <a:normAutofit/>
          </a:bodyPr>
          <a:lstStyle>
            <a:lvl1pPr>
              <a:defRPr sz="4000"/>
            </a:lvl1pPr>
          </a:lstStyle>
          <a:p>
            <a:r>
              <a:rPr lang="en-US" dirty="0" smtClean="0"/>
              <a:t>Click add title</a:t>
            </a:r>
            <a:endParaRPr lang="en-US" dirty="0"/>
          </a:p>
        </p:txBody>
      </p:sp>
      <p:sp>
        <p:nvSpPr>
          <p:cNvPr id="3" name="Subtitle 2"/>
          <p:cNvSpPr>
            <a:spLocks noGrp="1"/>
          </p:cNvSpPr>
          <p:nvPr>
            <p:ph type="subTitle" idx="1" hasCustomPrompt="1"/>
          </p:nvPr>
        </p:nvSpPr>
        <p:spPr>
          <a:xfrm>
            <a:off x="914400" y="2560838"/>
            <a:ext cx="10363200" cy="791962"/>
          </a:xfrm>
        </p:spPr>
        <p:txBody>
          <a:bodyPr>
            <a:normAutofit/>
          </a:bodyPr>
          <a:lstStyle>
            <a:lvl1pPr marL="0" indent="0" algn="ctr">
              <a:buNone/>
              <a:defRPr sz="3600" b="1">
                <a:solidFill>
                  <a:srgbClr val="4478B6"/>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
        <p:nvSpPr>
          <p:cNvPr id="8" name="Rectangle 7"/>
          <p:cNvSpPr/>
          <p:nvPr/>
        </p:nvSpPr>
        <p:spPr>
          <a:xfrm>
            <a:off x="914400" y="782360"/>
            <a:ext cx="10464800" cy="1046440"/>
          </a:xfrm>
          <a:prstGeom prst="rect">
            <a:avLst/>
          </a:prstGeom>
        </p:spPr>
        <p:txBody>
          <a:bodyPr wrap="square">
            <a:spAutoFit/>
          </a:bodyPr>
          <a:lstStyle/>
          <a:p>
            <a:pPr algn="ctr"/>
            <a:r>
              <a:rPr kumimoji="0" lang="en-US" sz="4400" b="1" i="0" u="none" strike="noStrike" kern="1200" cap="none" spc="0" normalizeH="0" baseline="0" noProof="0" dirty="0" smtClean="0">
                <a:ln>
                  <a:noFill/>
                </a:ln>
                <a:solidFill>
                  <a:srgbClr val="1F497D"/>
                </a:solidFill>
                <a:effectLst/>
                <a:uLnTx/>
                <a:uFillTx/>
                <a:latin typeface="Arial" panose="020B0604020202020204" pitchFamily="34" charset="0"/>
                <a:ea typeface="+mj-ea"/>
                <a:cs typeface="+mj-cs"/>
              </a:rPr>
              <a:t>U.S. CENSUS BUREAU</a:t>
            </a:r>
            <a:br>
              <a:rPr kumimoji="0" lang="en-US" sz="4400" b="1" i="0" u="none" strike="noStrike" kern="1200" cap="none" spc="0" normalizeH="0" baseline="0" noProof="0" dirty="0" smtClean="0">
                <a:ln>
                  <a:noFill/>
                </a:ln>
                <a:solidFill>
                  <a:srgbClr val="1F497D"/>
                </a:solidFill>
                <a:effectLst/>
                <a:uLnTx/>
                <a:uFillTx/>
                <a:latin typeface="Arial" panose="020B0604020202020204" pitchFamily="34" charset="0"/>
                <a:ea typeface="+mj-ea"/>
                <a:cs typeface="+mj-cs"/>
              </a:rPr>
            </a:br>
            <a:endParaRPr lang="en-US" sz="1800" dirty="0"/>
          </a:p>
        </p:txBody>
      </p:sp>
      <p:sp>
        <p:nvSpPr>
          <p:cNvPr id="10" name="Content Placeholder 9"/>
          <p:cNvSpPr>
            <a:spLocks noGrp="1"/>
          </p:cNvSpPr>
          <p:nvPr>
            <p:ph sz="quarter" idx="13" hasCustomPrompt="1"/>
          </p:nvPr>
        </p:nvSpPr>
        <p:spPr>
          <a:xfrm>
            <a:off x="914400" y="4419600"/>
            <a:ext cx="10363200" cy="609600"/>
          </a:xfrm>
        </p:spPr>
        <p:txBody>
          <a:bodyPr>
            <a:normAutofit/>
          </a:bodyPr>
          <a:lstStyle>
            <a:lvl1pPr marL="0" indent="0" algn="ctr">
              <a:buNone/>
              <a:defRPr sz="2800" baseline="0">
                <a:solidFill>
                  <a:schemeClr val="tx1">
                    <a:lumMod val="65000"/>
                    <a:lumOff val="35000"/>
                  </a:schemeClr>
                </a:solidFill>
                <a:latin typeface="Arial" panose="020B0604020202020204" pitchFamily="34" charset="0"/>
                <a:cs typeface="Arial" panose="020B0604020202020204" pitchFamily="34" charset="0"/>
              </a:defRPr>
            </a:lvl1pPr>
          </a:lstStyle>
          <a:p>
            <a:pPr lvl="0"/>
            <a:r>
              <a:rPr lang="en-US" dirty="0" smtClean="0"/>
              <a:t>Click to add presenter name</a:t>
            </a:r>
            <a:endParaRPr lang="en-US" dirty="0"/>
          </a:p>
        </p:txBody>
      </p:sp>
      <p:sp>
        <p:nvSpPr>
          <p:cNvPr id="16" name="Text Placeholder 15"/>
          <p:cNvSpPr>
            <a:spLocks noGrp="1"/>
          </p:cNvSpPr>
          <p:nvPr>
            <p:ph type="body" sz="quarter" idx="14" hasCustomPrompt="1"/>
          </p:nvPr>
        </p:nvSpPr>
        <p:spPr>
          <a:xfrm>
            <a:off x="914400" y="5029200"/>
            <a:ext cx="10363200" cy="609600"/>
          </a:xfrm>
        </p:spPr>
        <p:txBody>
          <a:bodyPr/>
          <a:lstStyle>
            <a:lvl1pPr marL="0" indent="0" algn="ctr">
              <a:buNone/>
              <a:defRPr sz="2800">
                <a:solidFill>
                  <a:schemeClr val="tx1">
                    <a:lumMod val="65000"/>
                    <a:lumOff val="35000"/>
                  </a:schemeClr>
                </a:solidFill>
                <a:latin typeface="Arial" panose="020B0604020202020204" pitchFamily="34" charset="0"/>
                <a:cs typeface="Arial" panose="020B0604020202020204" pitchFamily="34" charset="0"/>
              </a:defRPr>
            </a:lvl1pPr>
          </a:lstStyle>
          <a:p>
            <a:pPr lvl="0"/>
            <a:r>
              <a:rPr lang="en-US" dirty="0" smtClean="0"/>
              <a:t>Click to add presenter title, division</a:t>
            </a:r>
          </a:p>
        </p:txBody>
      </p:sp>
      <p:sp>
        <p:nvSpPr>
          <p:cNvPr id="24" name="Text Placeholder 23"/>
          <p:cNvSpPr>
            <a:spLocks noGrp="1"/>
          </p:cNvSpPr>
          <p:nvPr>
            <p:ph type="body" sz="quarter" idx="15" hasCustomPrompt="1"/>
          </p:nvPr>
        </p:nvSpPr>
        <p:spPr>
          <a:xfrm>
            <a:off x="914400" y="3352800"/>
            <a:ext cx="10363200" cy="381000"/>
          </a:xfrm>
        </p:spPr>
        <p:txBody>
          <a:bodyPr>
            <a:noAutofit/>
          </a:bodyPr>
          <a:lstStyle>
            <a:lvl1pPr marL="0" indent="0" algn="ctr">
              <a:buNone/>
              <a:defRPr sz="2400" baseline="0">
                <a:latin typeface="Arial" panose="020B0604020202020204" pitchFamily="34" charset="0"/>
                <a:cs typeface="Arial" panose="020B0604020202020204" pitchFamily="34" charset="0"/>
              </a:defRPr>
            </a:lvl1pPr>
            <a:lvl2pPr>
              <a:defRPr sz="2400"/>
            </a:lvl2pPr>
            <a:lvl3pPr>
              <a:defRPr sz="2400"/>
            </a:lvl3pPr>
            <a:lvl4pPr>
              <a:defRPr sz="2400"/>
            </a:lvl4pPr>
            <a:lvl5pPr>
              <a:defRPr sz="2400"/>
            </a:lvl5pPr>
          </a:lstStyle>
          <a:p>
            <a:pPr lvl="0"/>
            <a:r>
              <a:rPr lang="en-US" dirty="0" smtClean="0"/>
              <a:t>Click to insert date</a:t>
            </a:r>
            <a:endParaRPr lang="en-US" dirty="0"/>
          </a:p>
        </p:txBody>
      </p:sp>
    </p:spTree>
    <p:extLst>
      <p:ext uri="{BB962C8B-B14F-4D97-AF65-F5344CB8AC3E}">
        <p14:creationId xmlns:p14="http://schemas.microsoft.com/office/powerpoint/2010/main" val="13102050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2008D-A95D-471F-9E26-1DFFA32BC29A}" type="slidenum">
              <a:rPr lang="en-US" smtClean="0"/>
              <a:t>‹#›</a:t>
            </a:fld>
            <a:endParaRPr lang="en-US"/>
          </a:p>
        </p:txBody>
      </p:sp>
    </p:spTree>
    <p:extLst>
      <p:ext uri="{BB962C8B-B14F-4D97-AF65-F5344CB8AC3E}">
        <p14:creationId xmlns:p14="http://schemas.microsoft.com/office/powerpoint/2010/main" val="12710007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2008D-A95D-471F-9E26-1DFFA32BC29A}" type="slidenum">
              <a:rPr lang="en-US" smtClean="0"/>
              <a:t>‹#›</a:t>
            </a:fld>
            <a:endParaRPr lang="en-US"/>
          </a:p>
        </p:txBody>
      </p:sp>
    </p:spTree>
    <p:extLst>
      <p:ext uri="{BB962C8B-B14F-4D97-AF65-F5344CB8AC3E}">
        <p14:creationId xmlns:p14="http://schemas.microsoft.com/office/powerpoint/2010/main" val="2589382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2008D-A95D-471F-9E26-1DFFA32BC29A}" type="slidenum">
              <a:rPr lang="en-US" smtClean="0"/>
              <a:t>‹#›</a:t>
            </a:fld>
            <a:endParaRPr lang="en-US"/>
          </a:p>
        </p:txBody>
      </p:sp>
    </p:spTree>
    <p:extLst>
      <p:ext uri="{BB962C8B-B14F-4D97-AF65-F5344CB8AC3E}">
        <p14:creationId xmlns:p14="http://schemas.microsoft.com/office/powerpoint/2010/main" val="16012801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92008D-A95D-471F-9E26-1DFFA32BC29A}" type="slidenum">
              <a:rPr lang="en-US" smtClean="0"/>
              <a:t>‹#›</a:t>
            </a:fld>
            <a:endParaRPr lang="en-US"/>
          </a:p>
        </p:txBody>
      </p:sp>
    </p:spTree>
    <p:extLst>
      <p:ext uri="{BB962C8B-B14F-4D97-AF65-F5344CB8AC3E}">
        <p14:creationId xmlns:p14="http://schemas.microsoft.com/office/powerpoint/2010/main" val="3938260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92008D-A95D-471F-9E26-1DFFA32BC29A}" type="slidenum">
              <a:rPr lang="en-US" smtClean="0"/>
              <a:t>‹#›</a:t>
            </a:fld>
            <a:endParaRPr lang="en-US"/>
          </a:p>
        </p:txBody>
      </p:sp>
    </p:spTree>
    <p:extLst>
      <p:ext uri="{BB962C8B-B14F-4D97-AF65-F5344CB8AC3E}">
        <p14:creationId xmlns:p14="http://schemas.microsoft.com/office/powerpoint/2010/main" val="239533447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92008D-A95D-471F-9E26-1DFFA32BC29A}" type="slidenum">
              <a:rPr lang="en-US" smtClean="0"/>
              <a:t>‹#›</a:t>
            </a:fld>
            <a:endParaRPr lang="en-US"/>
          </a:p>
        </p:txBody>
      </p:sp>
    </p:spTree>
    <p:extLst>
      <p:ext uri="{BB962C8B-B14F-4D97-AF65-F5344CB8AC3E}">
        <p14:creationId xmlns:p14="http://schemas.microsoft.com/office/powerpoint/2010/main" val="36114606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2008D-A95D-471F-9E26-1DFFA32BC29A}" type="slidenum">
              <a:rPr lang="en-US" smtClean="0"/>
              <a:t>‹#›</a:t>
            </a:fld>
            <a:endParaRPr lang="en-US"/>
          </a:p>
        </p:txBody>
      </p:sp>
    </p:spTree>
    <p:extLst>
      <p:ext uri="{BB962C8B-B14F-4D97-AF65-F5344CB8AC3E}">
        <p14:creationId xmlns:p14="http://schemas.microsoft.com/office/powerpoint/2010/main" val="949047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2008D-A95D-471F-9E26-1DFFA32BC29A}" type="slidenum">
              <a:rPr lang="en-US" smtClean="0"/>
              <a:t>‹#›</a:t>
            </a:fld>
            <a:endParaRPr lang="en-US"/>
          </a:p>
        </p:txBody>
      </p:sp>
    </p:spTree>
    <p:extLst>
      <p:ext uri="{BB962C8B-B14F-4D97-AF65-F5344CB8AC3E}">
        <p14:creationId xmlns:p14="http://schemas.microsoft.com/office/powerpoint/2010/main" val="3442105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CD92008D-A95D-471F-9E26-1DFFA32BC29A}" type="slidenum">
              <a:rPr lang="en-US" smtClean="0"/>
              <a:t>‹#›</a:t>
            </a:fld>
            <a:endParaRPr lang="en-US"/>
          </a:p>
        </p:txBody>
      </p:sp>
      <p:pic>
        <p:nvPicPr>
          <p:cNvPr id="7" name="Picture 6">
            <a:extLst>
              <a:ext uri="{FF2B5EF4-FFF2-40B4-BE49-F238E27FC236}">
                <a16:creationId xmlns:a16="http://schemas.microsoft.com/office/drawing/2014/main" id="{709DBF00-6528-42F1-B328-44F742AF3A8A}"/>
              </a:ext>
            </a:extLst>
          </p:cNvPr>
          <p:cNvPicPr>
            <a:picLocks noGrp="1" noSelect="1" noRot="1" noMove="1" noResize="1" noEditPoints="1" noAdjustHandles="1" noChangeArrowheads="1" noChangeShapeType="1"/>
          </p:cNvPicPr>
          <p:nvPr>
            <p:custDataLst>
              <p:tags r:id="rId14"/>
            </p:custDataLst>
          </p:nvPr>
        </p:nvPicPr>
        <p:blipFill>
          <a:blip r:embed="rId15">
            <a:extLst>
              <a:ext uri="{28A0092B-C50C-407E-A947-70E740481C1C}">
                <a14:useLocalDpi xmlns:a14="http://schemas.microsoft.com/office/drawing/2010/main" val="0"/>
              </a:ext>
            </a:extLst>
          </a:blip>
          <a:stretch>
            <a:fillRect/>
          </a:stretch>
        </p:blipFill>
        <p:spPr>
          <a:xfrm>
            <a:off x="335112" y="6013680"/>
            <a:ext cx="3877392" cy="554784"/>
          </a:xfrm>
          <a:prstGeom prst="rect">
            <a:avLst/>
          </a:prstGeom>
        </p:spPr>
      </p:pic>
    </p:spTree>
    <p:extLst>
      <p:ext uri="{BB962C8B-B14F-4D97-AF65-F5344CB8AC3E}">
        <p14:creationId xmlns:p14="http://schemas.microsoft.com/office/powerpoint/2010/main" val="27745294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23702"/>
            <a:ext cx="9144000" cy="3233651"/>
          </a:xfrm>
        </p:spPr>
        <p:txBody>
          <a:bodyPr>
            <a:normAutofit/>
          </a:bodyPr>
          <a:lstStyle/>
          <a:p>
            <a:r>
              <a:rPr lang="en-US" sz="5300" b="1" dirty="0" smtClean="0"/>
              <a:t>Application Portal for Restricted Data for Federal Statistics</a:t>
            </a:r>
            <a:r>
              <a:rPr lang="en-US" sz="5300" dirty="0" smtClean="0"/>
              <a:t/>
            </a:r>
            <a:br>
              <a:rPr lang="en-US" sz="5300" dirty="0" smtClean="0"/>
            </a:br>
            <a:r>
              <a:rPr lang="en-US" sz="4400" dirty="0" err="1" smtClean="0"/>
              <a:t>ResearchDataGov</a:t>
            </a:r>
            <a:r>
              <a:rPr lang="en-US" sz="2400" dirty="0" smtClean="0"/>
              <a:t/>
            </a:r>
            <a:br>
              <a:rPr lang="en-US" sz="2400" dirty="0" smtClean="0"/>
            </a:br>
            <a:r>
              <a:rPr lang="en-US" sz="2400" dirty="0" smtClean="0"/>
              <a:t/>
            </a:r>
            <a:br>
              <a:rPr lang="en-US" sz="2400" dirty="0" smtClean="0"/>
            </a:br>
            <a:endParaRPr lang="en-US" sz="2400" dirty="0"/>
          </a:p>
        </p:txBody>
      </p:sp>
      <p:sp>
        <p:nvSpPr>
          <p:cNvPr id="3" name="Subtitle 2"/>
          <p:cNvSpPr>
            <a:spLocks noGrp="1"/>
          </p:cNvSpPr>
          <p:nvPr>
            <p:ph type="subTitle" idx="1"/>
          </p:nvPr>
        </p:nvSpPr>
        <p:spPr/>
        <p:txBody>
          <a:bodyPr>
            <a:normAutofit fontScale="25000" lnSpcReduction="20000"/>
          </a:bodyPr>
          <a:lstStyle/>
          <a:p>
            <a:endParaRPr lang="en-US" dirty="0"/>
          </a:p>
          <a:p>
            <a:r>
              <a:rPr lang="en-US" sz="5500" dirty="0"/>
              <a:t>Federal Economic Statistics Advisory Committee</a:t>
            </a:r>
            <a:br>
              <a:rPr lang="en-US" sz="5500" dirty="0"/>
            </a:br>
            <a:r>
              <a:rPr lang="en-US" sz="5500" dirty="0"/>
              <a:t>December 2019</a:t>
            </a:r>
            <a:endParaRPr lang="en-US" sz="5500" dirty="0" smtClean="0"/>
          </a:p>
          <a:p>
            <a:endParaRPr lang="en-US" sz="2900" dirty="0"/>
          </a:p>
          <a:p>
            <a:r>
              <a:rPr lang="en-US" sz="6400" dirty="0" smtClean="0"/>
              <a:t>Barbara Downs</a:t>
            </a:r>
          </a:p>
          <a:p>
            <a:r>
              <a:rPr lang="en-US" sz="6400" dirty="0" smtClean="0"/>
              <a:t>Heather Madray</a:t>
            </a:r>
          </a:p>
          <a:p>
            <a:r>
              <a:rPr lang="en-US" sz="6400" dirty="0" smtClean="0"/>
              <a:t>U.S. Census Bureau</a:t>
            </a:r>
          </a:p>
        </p:txBody>
      </p:sp>
    </p:spTree>
    <p:extLst>
      <p:ext uri="{BB962C8B-B14F-4D97-AF65-F5344CB8AC3E}">
        <p14:creationId xmlns:p14="http://schemas.microsoft.com/office/powerpoint/2010/main" val="792010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Evolution of the Portal</a:t>
            </a:r>
            <a:endParaRPr lang="en-US" dirty="0"/>
          </a:p>
        </p:txBody>
      </p:sp>
      <p:sp>
        <p:nvSpPr>
          <p:cNvPr id="3" name="Content Placeholder 2"/>
          <p:cNvSpPr>
            <a:spLocks noGrp="1"/>
          </p:cNvSpPr>
          <p:nvPr>
            <p:ph idx="1"/>
          </p:nvPr>
        </p:nvSpPr>
        <p:spPr>
          <a:xfrm>
            <a:off x="838200" y="1562100"/>
            <a:ext cx="10515600" cy="4614863"/>
          </a:xfrm>
        </p:spPr>
        <p:txBody>
          <a:bodyPr>
            <a:normAutofit/>
          </a:bodyPr>
          <a:lstStyle/>
          <a:p>
            <a:r>
              <a:rPr lang="en-US" sz="2800" dirty="0" smtClean="0"/>
              <a:t>In 2018, the Federal Statistical Research Data Center (FSRDC) Technical Working Group began working on a common application that could serve the needs of all partnering FSRDC federal agencies.</a:t>
            </a:r>
          </a:p>
          <a:p>
            <a:r>
              <a:rPr lang="en-US" dirty="0" smtClean="0"/>
              <a:t>Participating agencies included the Bureau of Economic Analysis, IRS Statistics of Income Division, the Bureau of Labor Statistics, Bureau of Justice Statistics, the National Center for Health Statistics, and the Census Bureau.</a:t>
            </a:r>
            <a:endParaRPr lang="en-US" sz="2800" dirty="0" smtClean="0"/>
          </a:p>
          <a:p>
            <a:r>
              <a:rPr lang="en-US" dirty="0" smtClean="0"/>
              <a:t>Business </a:t>
            </a:r>
            <a:r>
              <a:rPr lang="en-US" dirty="0" smtClean="0"/>
              <a:t>processes for each agency were mapped and common touchpoints identified.</a:t>
            </a:r>
          </a:p>
        </p:txBody>
      </p:sp>
      <p:sp>
        <p:nvSpPr>
          <p:cNvPr id="4" name="Slide Number Placeholder 3"/>
          <p:cNvSpPr>
            <a:spLocks noGrp="1"/>
          </p:cNvSpPr>
          <p:nvPr>
            <p:ph type="sldNum" sz="quarter" idx="12"/>
          </p:nvPr>
        </p:nvSpPr>
        <p:spPr/>
        <p:txBody>
          <a:bodyPr/>
          <a:lstStyle/>
          <a:p>
            <a:fld id="{CD92008D-A95D-471F-9E26-1DFFA32BC29A}" type="slidenum">
              <a:rPr lang="en-US" smtClean="0"/>
              <a:t>2</a:t>
            </a:fld>
            <a:endParaRPr lang="en-US"/>
          </a:p>
        </p:txBody>
      </p:sp>
    </p:spTree>
    <p:extLst>
      <p:ext uri="{BB962C8B-B14F-4D97-AF65-F5344CB8AC3E}">
        <p14:creationId xmlns:p14="http://schemas.microsoft.com/office/powerpoint/2010/main" val="2012979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Evolution of the </a:t>
            </a:r>
            <a:r>
              <a:rPr lang="en-US" dirty="0" smtClean="0"/>
              <a:t>Portal, Continued</a:t>
            </a:r>
            <a:endParaRPr lang="en-US" dirty="0"/>
          </a:p>
        </p:txBody>
      </p:sp>
      <p:sp>
        <p:nvSpPr>
          <p:cNvPr id="3" name="Content Placeholder 2"/>
          <p:cNvSpPr>
            <a:spLocks noGrp="1"/>
          </p:cNvSpPr>
          <p:nvPr>
            <p:ph idx="1"/>
          </p:nvPr>
        </p:nvSpPr>
        <p:spPr/>
        <p:txBody>
          <a:bodyPr/>
          <a:lstStyle/>
          <a:p>
            <a:r>
              <a:rPr lang="en-US" dirty="0"/>
              <a:t>In December of 2018, the Foundations for Evidence-Based Decision Making legislation was passed.</a:t>
            </a:r>
          </a:p>
          <a:p>
            <a:r>
              <a:rPr lang="en-US" dirty="0"/>
              <a:t>The Foundations bill required that the Office of Management and Budget establish a common portal and application for researchers to request access to restricted use data</a:t>
            </a:r>
            <a:r>
              <a:rPr lang="en-US" dirty="0" smtClean="0"/>
              <a:t>.</a:t>
            </a:r>
          </a:p>
          <a:p>
            <a:r>
              <a:rPr lang="en-US" dirty="0"/>
              <a:t>Due to the FSRDC Technical Working Group’s initial work on a common application, OMB requested that their work be leveraged to develop the common application </a:t>
            </a:r>
            <a:r>
              <a:rPr lang="en-US" dirty="0" smtClean="0"/>
              <a:t>portal.</a:t>
            </a:r>
            <a:endParaRPr lang="en-US" dirty="0"/>
          </a:p>
          <a:p>
            <a:endParaRPr lang="en-US" dirty="0"/>
          </a:p>
        </p:txBody>
      </p:sp>
      <p:sp>
        <p:nvSpPr>
          <p:cNvPr id="4" name="Slide Number Placeholder 3"/>
          <p:cNvSpPr>
            <a:spLocks noGrp="1"/>
          </p:cNvSpPr>
          <p:nvPr>
            <p:ph type="sldNum" sz="quarter" idx="12"/>
          </p:nvPr>
        </p:nvSpPr>
        <p:spPr/>
        <p:txBody>
          <a:bodyPr/>
          <a:lstStyle/>
          <a:p>
            <a:fld id="{CD92008D-A95D-471F-9E26-1DFFA32BC29A}" type="slidenum">
              <a:rPr lang="en-US" smtClean="0"/>
              <a:t>3</a:t>
            </a:fld>
            <a:endParaRPr lang="en-US"/>
          </a:p>
        </p:txBody>
      </p:sp>
    </p:spTree>
    <p:extLst>
      <p:ext uri="{BB962C8B-B14F-4D97-AF65-F5344CB8AC3E}">
        <p14:creationId xmlns:p14="http://schemas.microsoft.com/office/powerpoint/2010/main" val="631744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Evolution of the Portal, Continued</a:t>
            </a:r>
            <a:endParaRPr lang="en-US" dirty="0"/>
          </a:p>
        </p:txBody>
      </p:sp>
      <p:sp>
        <p:nvSpPr>
          <p:cNvPr id="3" name="Content Placeholder 2"/>
          <p:cNvSpPr>
            <a:spLocks noGrp="1"/>
          </p:cNvSpPr>
          <p:nvPr>
            <p:ph idx="1"/>
          </p:nvPr>
        </p:nvSpPr>
        <p:spPr>
          <a:xfrm>
            <a:off x="838200" y="1514475"/>
            <a:ext cx="10515600" cy="4662488"/>
          </a:xfrm>
        </p:spPr>
        <p:txBody>
          <a:bodyPr/>
          <a:lstStyle/>
          <a:p>
            <a:pPr lvl="1"/>
            <a:r>
              <a:rPr lang="en-US" sz="2800" dirty="0" smtClean="0"/>
              <a:t>The Census Bureau entered into an agreement with the University of Michigan’s ICPSR to develop </a:t>
            </a:r>
            <a:r>
              <a:rPr lang="en-US" sz="2800" dirty="0" smtClean="0"/>
              <a:t>a </a:t>
            </a:r>
            <a:r>
              <a:rPr lang="en-US" sz="2800" dirty="0" smtClean="0"/>
              <a:t>common portal to request access to restricted use data.</a:t>
            </a:r>
          </a:p>
          <a:p>
            <a:pPr lvl="1"/>
            <a:r>
              <a:rPr lang="en-US" sz="2800" dirty="0" smtClean="0"/>
              <a:t>The contract was awarded at the end of September 2019.</a:t>
            </a:r>
          </a:p>
          <a:p>
            <a:pPr lvl="1"/>
            <a:r>
              <a:rPr lang="en-US" sz="2800" dirty="0" smtClean="0"/>
              <a:t>The site is called the Application Portal for Restricted Data for Federal Statistics or </a:t>
            </a:r>
            <a:r>
              <a:rPr lang="en-US" sz="2800" dirty="0" err="1" smtClean="0"/>
              <a:t>ResearchDataGov</a:t>
            </a:r>
            <a:r>
              <a:rPr lang="en-US" sz="2800" dirty="0" smtClean="0"/>
              <a:t>.</a:t>
            </a:r>
          </a:p>
          <a:p>
            <a:pPr lvl="1"/>
            <a:r>
              <a:rPr lang="en-US" sz="2800" dirty="0" smtClean="0"/>
              <a:t>The FSRDC partnering agencies have worked with ICPSR to develop the portal and initial application.  Recently, the National Center for Science and Engineering Statistics joined the working group.</a:t>
            </a:r>
            <a:endParaRPr lang="en-US" sz="2800" dirty="0"/>
          </a:p>
          <a:p>
            <a:pPr lvl="1"/>
            <a:r>
              <a:rPr lang="en-US" sz="2800" dirty="0" smtClean="0"/>
              <a:t> The site will go live on December 17, 2019</a:t>
            </a:r>
            <a:endParaRPr lang="en-US" sz="2800" dirty="0"/>
          </a:p>
          <a:p>
            <a:endParaRPr lang="en-US" dirty="0"/>
          </a:p>
        </p:txBody>
      </p:sp>
      <p:sp>
        <p:nvSpPr>
          <p:cNvPr id="4" name="Slide Number Placeholder 3"/>
          <p:cNvSpPr>
            <a:spLocks noGrp="1"/>
          </p:cNvSpPr>
          <p:nvPr>
            <p:ph type="sldNum" sz="quarter" idx="12"/>
          </p:nvPr>
        </p:nvSpPr>
        <p:spPr/>
        <p:txBody>
          <a:bodyPr/>
          <a:lstStyle/>
          <a:p>
            <a:fld id="{CD92008D-A95D-471F-9E26-1DFFA32BC29A}" type="slidenum">
              <a:rPr lang="en-US" smtClean="0"/>
              <a:t>4</a:t>
            </a:fld>
            <a:endParaRPr lang="en-US"/>
          </a:p>
        </p:txBody>
      </p:sp>
    </p:spTree>
    <p:extLst>
      <p:ext uri="{BB962C8B-B14F-4D97-AF65-F5344CB8AC3E}">
        <p14:creationId xmlns:p14="http://schemas.microsoft.com/office/powerpoint/2010/main" val="471545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Project Phases</a:t>
            </a:r>
            <a:endParaRPr lang="en-US" dirty="0"/>
          </a:p>
        </p:txBody>
      </p:sp>
      <p:sp>
        <p:nvSpPr>
          <p:cNvPr id="3" name="Content Placeholder 2"/>
          <p:cNvSpPr>
            <a:spLocks noGrp="1"/>
          </p:cNvSpPr>
          <p:nvPr>
            <p:ph idx="1"/>
          </p:nvPr>
        </p:nvSpPr>
        <p:spPr>
          <a:xfrm>
            <a:off x="838200" y="1582737"/>
            <a:ext cx="10515600" cy="4351338"/>
          </a:xfrm>
        </p:spPr>
        <p:txBody>
          <a:bodyPr/>
          <a:lstStyle/>
          <a:p>
            <a:r>
              <a:rPr lang="en-US" dirty="0" smtClean="0"/>
              <a:t>We are currently in phase 1 of the portal construction which will continue through the end of September 2020.</a:t>
            </a:r>
          </a:p>
          <a:p>
            <a:r>
              <a:rPr lang="en-US" dirty="0" smtClean="0"/>
              <a:t>Phase 1 includes development of the portal and a basic application that is routed to individual agencies for their review, disposition, and recording of a final decision in the portal.</a:t>
            </a:r>
          </a:p>
          <a:p>
            <a:r>
              <a:rPr lang="en-US" dirty="0" smtClean="0"/>
              <a:t>Phase 2 will involve developing a full application, greater tracking functionality, and an appeals process.  Phase 2 of the application will be competed with a new contract awarded.</a:t>
            </a:r>
          </a:p>
          <a:p>
            <a:r>
              <a:rPr lang="en-US" dirty="0" smtClean="0"/>
              <a:t>Phase 2 will include 17 statistical agencies and units</a:t>
            </a:r>
            <a:r>
              <a:rPr lang="en-US" dirty="0"/>
              <a:t> </a:t>
            </a:r>
            <a:r>
              <a:rPr lang="en-US" dirty="0" smtClean="0"/>
              <a:t>as participants in the process.</a:t>
            </a:r>
          </a:p>
        </p:txBody>
      </p:sp>
      <p:sp>
        <p:nvSpPr>
          <p:cNvPr id="4" name="Slide Number Placeholder 3"/>
          <p:cNvSpPr>
            <a:spLocks noGrp="1"/>
          </p:cNvSpPr>
          <p:nvPr>
            <p:ph type="sldNum" sz="quarter" idx="12"/>
          </p:nvPr>
        </p:nvSpPr>
        <p:spPr/>
        <p:txBody>
          <a:bodyPr/>
          <a:lstStyle/>
          <a:p>
            <a:fld id="{CD92008D-A95D-471F-9E26-1DFFA32BC29A}" type="slidenum">
              <a:rPr lang="en-US" smtClean="0"/>
              <a:t>5</a:t>
            </a:fld>
            <a:endParaRPr lang="en-US"/>
          </a:p>
        </p:txBody>
      </p:sp>
    </p:spTree>
    <p:extLst>
      <p:ext uri="{BB962C8B-B14F-4D97-AF65-F5344CB8AC3E}">
        <p14:creationId xmlns:p14="http://schemas.microsoft.com/office/powerpoint/2010/main" val="2126471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906122"/>
          </a:xfrm>
        </p:spPr>
        <p:txBody>
          <a:bodyPr>
            <a:normAutofit/>
          </a:bodyPr>
          <a:lstStyle/>
          <a:p>
            <a:pPr algn="ctr"/>
            <a:r>
              <a:rPr lang="en-US" sz="7200" dirty="0" smtClean="0"/>
              <a:t>DEMO</a:t>
            </a:r>
            <a:endParaRPr lang="en-US" sz="7200" dirty="0"/>
          </a:p>
        </p:txBody>
      </p:sp>
      <p:sp>
        <p:nvSpPr>
          <p:cNvPr id="3" name="Slide Number Placeholder 2"/>
          <p:cNvSpPr>
            <a:spLocks noGrp="1"/>
          </p:cNvSpPr>
          <p:nvPr>
            <p:ph type="sldNum" sz="quarter" idx="12"/>
          </p:nvPr>
        </p:nvSpPr>
        <p:spPr/>
        <p:txBody>
          <a:bodyPr/>
          <a:lstStyle/>
          <a:p>
            <a:fld id="{CD92008D-A95D-471F-9E26-1DFFA32BC29A}" type="slidenum">
              <a:rPr lang="en-US" smtClean="0"/>
              <a:t>6</a:t>
            </a:fld>
            <a:endParaRPr lang="en-US"/>
          </a:p>
        </p:txBody>
      </p:sp>
    </p:spTree>
    <p:extLst>
      <p:ext uri="{BB962C8B-B14F-4D97-AF65-F5344CB8AC3E}">
        <p14:creationId xmlns:p14="http://schemas.microsoft.com/office/powerpoint/2010/main" val="40403446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HAPE_LOCKS" val="1983"/>
</p:tagLst>
</file>

<file path=ppt/theme/theme1.xml><?xml version="1.0" encoding="utf-8"?>
<a:theme xmlns:a="http://schemas.openxmlformats.org/drawingml/2006/main" name="Census Cloud Billing and Utilization Reporting Solution Recommendation v2_20181109">
  <a:themeElements>
    <a:clrScheme name="Census Colors">
      <a:dk1>
        <a:srgbClr val="000000"/>
      </a:dk1>
      <a:lt1>
        <a:srgbClr val="FFFFFF"/>
      </a:lt1>
      <a:dk2>
        <a:srgbClr val="205493"/>
      </a:dk2>
      <a:lt2>
        <a:srgbClr val="A7C0CD"/>
      </a:lt2>
      <a:accent1>
        <a:srgbClr val="78909C"/>
      </a:accent1>
      <a:accent2>
        <a:srgbClr val="4B636E"/>
      </a:accent2>
      <a:accent3>
        <a:srgbClr val="FF7043"/>
      </a:accent3>
      <a:accent4>
        <a:srgbClr val="0095A8"/>
      </a:accent4>
      <a:accent5>
        <a:srgbClr val="981D3D"/>
      </a:accent5>
      <a:accent6>
        <a:srgbClr val="0072BC"/>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Standard Widescreen Template" id="{8196AB31-EAC9-43A6-AB09-884533ACEA3D}" vid="{AEF36F8B-787C-4517-817E-50F3CC1D1B1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Census Cloud Billing and Utilization Reporting Solution Recommendation v2_20181109</Template>
  <TotalTime>1612</TotalTime>
  <Words>385</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Census Cloud Billing and Utilization Reporting Solution Recommendation v2_20181109</vt:lpstr>
      <vt:lpstr>Application Portal for Restricted Data for Federal Statistics ResearchDataGov  </vt:lpstr>
      <vt:lpstr>Evolution of the Portal</vt:lpstr>
      <vt:lpstr>Evolution of the Portal, Continued</vt:lpstr>
      <vt:lpstr>Evolution of the Portal, Continued</vt:lpstr>
      <vt:lpstr>Project Phases</vt:lpstr>
      <vt:lpstr>DEMO</vt:lpstr>
    </vt:vector>
  </TitlesOfParts>
  <Company>Bureau of the Census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Evidence Act — Single Portal/Single Process Technology Decision Brief</dc:title>
  <dc:creator>Brock Webb (CENSUS/CSVD FED)</dc:creator>
  <cp:lastModifiedBy>Barbara A Downs (CENSUS/CED FED)</cp:lastModifiedBy>
  <cp:revision>104</cp:revision>
  <cp:lastPrinted>2019-05-06T19:26:05Z</cp:lastPrinted>
  <dcterms:created xsi:type="dcterms:W3CDTF">2019-04-26T12:15:01Z</dcterms:created>
  <dcterms:modified xsi:type="dcterms:W3CDTF">2019-12-05T14:00:09Z</dcterms:modified>
</cp:coreProperties>
</file>