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sldIdLst>
    <p:sldId id="257" r:id="rId6"/>
    <p:sldId id="301" r:id="rId7"/>
    <p:sldId id="258" r:id="rId8"/>
    <p:sldId id="300" r:id="rId9"/>
    <p:sldId id="295" r:id="rId10"/>
    <p:sldId id="297" r:id="rId11"/>
    <p:sldId id="293" r:id="rId12"/>
    <p:sldId id="304" r:id="rId13"/>
    <p:sldId id="302" r:id="rId14"/>
    <p:sldId id="303" r:id="rId15"/>
    <p:sldId id="307" r:id="rId16"/>
    <p:sldId id="298" r:id="rId17"/>
    <p:sldId id="306" r:id="rId18"/>
    <p:sldId id="305"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4"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25" y="62"/>
      </p:cViewPr>
      <p:guideLst>
        <p:guide orient="horz" pos="4224"/>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0F903A-873C-4C92-95D1-C34E117DE35A}" type="datetimeFigureOut">
              <a:rPr lang="en-US" smtClean="0"/>
              <a:t>12/3/2020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3B9073-4934-4A18-B03D-7FA2DABDE591}" type="slidenum">
              <a:rPr lang="en-US" smtClean="0"/>
              <a:t>‹#›</a:t>
            </a:fld>
            <a:endParaRPr lang="en-US" dirty="0"/>
          </a:p>
        </p:txBody>
      </p:sp>
    </p:spTree>
    <p:extLst>
      <p:ext uri="{BB962C8B-B14F-4D97-AF65-F5344CB8AC3E}">
        <p14:creationId xmlns:p14="http://schemas.microsoft.com/office/powerpoint/2010/main" val="257314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Merchandise</a:t>
            </a:r>
            <a:r>
              <a:rPr lang="en-US" baseline="0" dirty="0"/>
              <a:t> goods only.</a:t>
            </a:r>
            <a:endParaRPr lang="en-US" dirty="0"/>
          </a:p>
        </p:txBody>
      </p:sp>
      <p:sp>
        <p:nvSpPr>
          <p:cNvPr id="4" name="Slide Number Placeholder 3"/>
          <p:cNvSpPr>
            <a:spLocks noGrp="1"/>
          </p:cNvSpPr>
          <p:nvPr>
            <p:ph type="sldNum" sz="quarter" idx="10"/>
          </p:nvPr>
        </p:nvSpPr>
        <p:spPr/>
        <p:txBody>
          <a:bodyPr/>
          <a:lstStyle/>
          <a:p>
            <a:fld id="{3AE32F43-7A2A-4332-BE31-8DCD5F710A3C}" type="slidenum">
              <a:rPr lang="en-US" smtClean="0"/>
              <a:pPr/>
              <a:t>1</a:t>
            </a:fld>
            <a:endParaRPr lang="en-US" dirty="0"/>
          </a:p>
        </p:txBody>
      </p:sp>
    </p:spTree>
    <p:extLst>
      <p:ext uri="{BB962C8B-B14F-4D97-AF65-F5344CB8AC3E}">
        <p14:creationId xmlns:p14="http://schemas.microsoft.com/office/powerpoint/2010/main" val="301249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32F43-7A2A-4332-BE31-8DCD5F710A3C}" type="slidenum">
              <a:rPr lang="en-US" smtClean="0"/>
              <a:pPr/>
              <a:t>2</a:t>
            </a:fld>
            <a:endParaRPr lang="en-US" dirty="0"/>
          </a:p>
        </p:txBody>
      </p:sp>
    </p:spTree>
    <p:extLst>
      <p:ext uri="{BB962C8B-B14F-4D97-AF65-F5344CB8AC3E}">
        <p14:creationId xmlns:p14="http://schemas.microsoft.com/office/powerpoint/2010/main" val="120011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a:t>
            </a:fld>
            <a:endParaRPr lang="en-US" dirty="0"/>
          </a:p>
        </p:txBody>
      </p:sp>
    </p:spTree>
    <p:extLst>
      <p:ext uri="{BB962C8B-B14F-4D97-AF65-F5344CB8AC3E}">
        <p14:creationId xmlns:p14="http://schemas.microsoft.com/office/powerpoint/2010/main" val="3587558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32F43-7A2A-4332-BE31-8DCD5F710A3C}" type="slidenum">
              <a:rPr lang="en-US" smtClean="0"/>
              <a:pPr/>
              <a:t>4</a:t>
            </a:fld>
            <a:endParaRPr lang="en-US" dirty="0"/>
          </a:p>
        </p:txBody>
      </p:sp>
    </p:spTree>
    <p:extLst>
      <p:ext uri="{BB962C8B-B14F-4D97-AF65-F5344CB8AC3E}">
        <p14:creationId xmlns:p14="http://schemas.microsoft.com/office/powerpoint/2010/main" val="247872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236475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354307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100742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11297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227836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193317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11066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331967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314348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79200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673600" y="6356351"/>
            <a:ext cx="2844800" cy="365125"/>
          </a:xfrm>
          <a:prstGeom prst="rect">
            <a:avLst/>
          </a:prstGeom>
        </p:spPr>
        <p:txBody>
          <a:bodyPr/>
          <a:lstStyle>
            <a:lvl1pPr algn="ctr">
              <a:defRPr/>
            </a:lvl1pPr>
          </a:lstStyle>
          <a:p>
            <a:fld id="{03AE04C5-3085-4F64-BC65-54FE2DBF6EB1}" type="slidenum">
              <a:rPr lang="en-US" smtClean="0"/>
              <a:pPr/>
              <a:t>‹#›</a:t>
            </a:fld>
            <a:endParaRPr lang="en-US" dirty="0"/>
          </a:p>
        </p:txBody>
      </p:sp>
    </p:spTree>
    <p:extLst>
      <p:ext uri="{BB962C8B-B14F-4D97-AF65-F5344CB8AC3E}">
        <p14:creationId xmlns:p14="http://schemas.microsoft.com/office/powerpoint/2010/main" val="420900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Grp="1" noSelect="1" noRot="1" noMove="1" noResize="1" noEditPoints="1" noAdjustHandles="1" noChangeArrowheads="1" noChangeShapeType="1"/>
          </p:cNvPicPr>
          <p:nvPr userDrawn="1">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304801" y="6243412"/>
            <a:ext cx="3254433" cy="461356"/>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6180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3" Type="http://schemas.openxmlformats.org/officeDocument/2006/relationships/hyperlink" Target="https://www.census.gov/programs-surveys/bd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607657"/>
            <a:ext cx="9067800" cy="1470025"/>
          </a:xfrm>
        </p:spPr>
        <p:txBody>
          <a:bodyPr>
            <a:noAutofit/>
          </a:bodyPr>
          <a:lstStyle/>
          <a:p>
            <a:r>
              <a:rPr lang="en-US" sz="3600" b="1" dirty="0"/>
              <a:t>Business Dynamics of Globally Engaged Firms: Data Challenges</a:t>
            </a:r>
          </a:p>
        </p:txBody>
      </p:sp>
      <p:sp>
        <p:nvSpPr>
          <p:cNvPr id="3" name="Subtitle 2"/>
          <p:cNvSpPr>
            <a:spLocks noGrp="1"/>
          </p:cNvSpPr>
          <p:nvPr>
            <p:ph type="subTitle" idx="1"/>
          </p:nvPr>
        </p:nvSpPr>
        <p:spPr>
          <a:xfrm>
            <a:off x="1600200" y="3733800"/>
            <a:ext cx="8991600" cy="1143000"/>
          </a:xfrm>
        </p:spPr>
        <p:txBody>
          <a:bodyPr>
            <a:normAutofit/>
          </a:bodyPr>
          <a:lstStyle/>
          <a:p>
            <a:pPr algn="l"/>
            <a:endParaRPr lang="en-US" sz="2400" baseline="30000" dirty="0"/>
          </a:p>
          <a:p>
            <a:r>
              <a:rPr lang="en-US" sz="2200" b="1" dirty="0">
                <a:solidFill>
                  <a:schemeClr val="tx1"/>
                </a:solidFill>
              </a:rPr>
              <a:t>FESAC</a:t>
            </a:r>
          </a:p>
          <a:p>
            <a:r>
              <a:rPr lang="en-US" sz="2200" dirty="0">
                <a:solidFill>
                  <a:schemeClr val="tx1"/>
                </a:solidFill>
              </a:rPr>
              <a:t>December 11, 2020</a:t>
            </a:r>
            <a:endParaRPr lang="en-US" sz="2200" dirty="0"/>
          </a:p>
        </p:txBody>
      </p:sp>
      <p:sp>
        <p:nvSpPr>
          <p:cNvPr id="4" name="Slide Number Placeholder 3"/>
          <p:cNvSpPr>
            <a:spLocks noGrp="1"/>
          </p:cNvSpPr>
          <p:nvPr>
            <p:ph type="sldNum" sz="quarter" idx="12"/>
          </p:nvPr>
        </p:nvSpPr>
        <p:spPr/>
        <p:txBody>
          <a:bodyPr/>
          <a:lstStyle/>
          <a:p>
            <a:fld id="{7268A5C4-149D-4D66-BABE-E6DD2BE69C90}" type="slidenum">
              <a:rPr lang="en-US" smtClean="0"/>
              <a:pPr/>
              <a:t>1</a:t>
            </a:fld>
            <a:endParaRPr lang="en-US" dirty="0"/>
          </a:p>
        </p:txBody>
      </p:sp>
      <p:sp>
        <p:nvSpPr>
          <p:cNvPr id="5" name="Content Placeholder 2"/>
          <p:cNvSpPr txBox="1">
            <a:spLocks/>
          </p:cNvSpPr>
          <p:nvPr/>
        </p:nvSpPr>
        <p:spPr>
          <a:xfrm>
            <a:off x="1981200" y="5297073"/>
            <a:ext cx="8229600" cy="761999"/>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500" b="1" dirty="0">
                <a:solidFill>
                  <a:schemeClr val="tx1"/>
                </a:solidFill>
              </a:rPr>
              <a:t>Disclaimer</a:t>
            </a:r>
          </a:p>
          <a:p>
            <a:r>
              <a:rPr lang="en-US" sz="1500" dirty="0">
                <a:solidFill>
                  <a:schemeClr val="tx1"/>
                </a:solidFill>
              </a:rPr>
              <a:t>Any opinions and conclusions expressed herein are those of the authors and do not necessarily represent the views of the U.S. Census Bureau. All results have been reviewed to ensure that no confidential information is disclosed. </a:t>
            </a:r>
            <a:endParaRPr lang="en-US" dirty="0">
              <a:solidFill>
                <a:schemeClr val="tx1"/>
              </a:solidFill>
            </a:endParaRPr>
          </a:p>
        </p:txBody>
      </p:sp>
      <p:sp>
        <p:nvSpPr>
          <p:cNvPr id="6" name="Subtitle 2"/>
          <p:cNvSpPr txBox="1">
            <a:spLocks/>
          </p:cNvSpPr>
          <p:nvPr/>
        </p:nvSpPr>
        <p:spPr>
          <a:xfrm>
            <a:off x="1600200" y="2374961"/>
            <a:ext cx="3302000" cy="155911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2400" baseline="30000" dirty="0"/>
          </a:p>
          <a:p>
            <a:r>
              <a:rPr lang="en-US" sz="2400" b="1" dirty="0">
                <a:solidFill>
                  <a:schemeClr val="tx1"/>
                </a:solidFill>
              </a:rPr>
              <a:t>Fariha Kamal</a:t>
            </a:r>
          </a:p>
          <a:p>
            <a:r>
              <a:rPr lang="en-US" sz="2200" dirty="0">
                <a:solidFill>
                  <a:schemeClr val="tx1"/>
                </a:solidFill>
              </a:rPr>
              <a:t>U.S. Census Bureau</a:t>
            </a:r>
          </a:p>
          <a:p>
            <a:pPr algn="l"/>
            <a:br>
              <a:rPr lang="en-US" sz="2800" baseline="30000" dirty="0"/>
            </a:br>
            <a:endParaRPr lang="en-US" sz="2000" dirty="0"/>
          </a:p>
        </p:txBody>
      </p:sp>
      <p:sp>
        <p:nvSpPr>
          <p:cNvPr id="7" name="Subtitle 2"/>
          <p:cNvSpPr txBox="1">
            <a:spLocks/>
          </p:cNvSpPr>
          <p:nvPr/>
        </p:nvSpPr>
        <p:spPr>
          <a:xfrm>
            <a:off x="5715000" y="2374961"/>
            <a:ext cx="5257800" cy="1559118"/>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2400" baseline="30000" dirty="0"/>
          </a:p>
          <a:p>
            <a:r>
              <a:rPr lang="en-US" sz="2600" b="1" dirty="0">
                <a:solidFill>
                  <a:schemeClr val="tx1"/>
                </a:solidFill>
              </a:rPr>
              <a:t>J. Bradford Jensen</a:t>
            </a:r>
          </a:p>
          <a:p>
            <a:r>
              <a:rPr lang="en-US" sz="2400" dirty="0">
                <a:solidFill>
                  <a:schemeClr val="tx1"/>
                </a:solidFill>
              </a:rPr>
              <a:t>Georgetown University and U.S. Census Bureau</a:t>
            </a:r>
            <a:endParaRPr lang="en-US" sz="1100" dirty="0">
              <a:solidFill>
                <a:schemeClr val="tx1"/>
              </a:solidFill>
            </a:endParaRPr>
          </a:p>
          <a:p>
            <a:pPr algn="l"/>
            <a:br>
              <a:rPr lang="en-US" sz="2800" baseline="30000" dirty="0"/>
            </a:br>
            <a:endParaRPr lang="en-US" sz="2000" dirty="0"/>
          </a:p>
        </p:txBody>
      </p:sp>
    </p:spTree>
    <p:extLst>
      <p:ext uri="{BB962C8B-B14F-4D97-AF65-F5344CB8AC3E}">
        <p14:creationId xmlns:p14="http://schemas.microsoft.com/office/powerpoint/2010/main" val="222727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68362"/>
          </a:xfrm>
        </p:spPr>
        <p:txBody>
          <a:bodyPr/>
          <a:lstStyle/>
          <a:p>
            <a:r>
              <a:rPr lang="en-US" b="1" dirty="0"/>
              <a:t>Trade in Services: 2012 SAS</a:t>
            </a:r>
          </a:p>
        </p:txBody>
      </p:sp>
      <p:graphicFrame>
        <p:nvGraphicFramePr>
          <p:cNvPr id="7" name="Table 6">
            <a:extLst>
              <a:ext uri="{FF2B5EF4-FFF2-40B4-BE49-F238E27FC236}">
                <a16:creationId xmlns:a16="http://schemas.microsoft.com/office/drawing/2014/main" id="{F1337DED-CE25-4E67-8BB4-CB5D63F02C5E}"/>
              </a:ext>
            </a:extLst>
          </p:cNvPr>
          <p:cNvGraphicFramePr>
            <a:graphicFrameLocks noGrp="1"/>
          </p:cNvGraphicFramePr>
          <p:nvPr>
            <p:extLst>
              <p:ext uri="{D42A27DB-BD31-4B8C-83A1-F6EECF244321}">
                <p14:modId xmlns:p14="http://schemas.microsoft.com/office/powerpoint/2010/main" val="674743174"/>
              </p:ext>
            </p:extLst>
          </p:nvPr>
        </p:nvGraphicFramePr>
        <p:xfrm>
          <a:off x="952500" y="1219200"/>
          <a:ext cx="10287000" cy="3537266"/>
        </p:xfrm>
        <a:graphic>
          <a:graphicData uri="http://schemas.openxmlformats.org/drawingml/2006/table">
            <a:tbl>
              <a:tblPr>
                <a:tableStyleId>{5C22544A-7EE6-4342-B048-85BDC9FD1C3A}</a:tableStyleId>
              </a:tblPr>
              <a:tblGrid>
                <a:gridCol w="8188248">
                  <a:extLst>
                    <a:ext uri="{9D8B030D-6E8A-4147-A177-3AD203B41FA5}">
                      <a16:colId xmlns:a16="http://schemas.microsoft.com/office/drawing/2014/main" val="2346672046"/>
                    </a:ext>
                  </a:extLst>
                </a:gridCol>
                <a:gridCol w="2098752">
                  <a:extLst>
                    <a:ext uri="{9D8B030D-6E8A-4147-A177-3AD203B41FA5}">
                      <a16:colId xmlns:a16="http://schemas.microsoft.com/office/drawing/2014/main" val="955517000"/>
                    </a:ext>
                  </a:extLst>
                </a:gridCol>
              </a:tblGrid>
              <a:tr h="824770">
                <a:tc>
                  <a:txBody>
                    <a:bodyPr/>
                    <a:lstStyle/>
                    <a:p>
                      <a:pPr marL="0" marR="0" algn="ctr">
                        <a:lnSpc>
                          <a:spcPct val="107000"/>
                        </a:lnSpc>
                        <a:spcBef>
                          <a:spcPts val="0"/>
                        </a:spcBef>
                        <a:spcAft>
                          <a:spcPts val="0"/>
                        </a:spcAft>
                      </a:pPr>
                      <a:r>
                        <a:rPr lang="en-US" sz="2800" b="1" dirty="0">
                          <a:effectLst/>
                        </a:rPr>
                        <a:t>Sector</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b="1" dirty="0">
                          <a:effectLst/>
                        </a:rPr>
                        <a:t>Exports</a:t>
                      </a:r>
                    </a:p>
                    <a:p>
                      <a:pPr marL="0" marR="0" algn="ctr">
                        <a:lnSpc>
                          <a:spcPct val="107000"/>
                        </a:lnSpc>
                        <a:spcBef>
                          <a:spcPts val="0"/>
                        </a:spcBef>
                        <a:spcAft>
                          <a:spcPts val="0"/>
                        </a:spcAft>
                      </a:pPr>
                      <a:r>
                        <a:rPr lang="en-US" sz="2400" b="1" dirty="0">
                          <a:effectLst/>
                        </a:rPr>
                        <a:t>(million USD)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394447"/>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Information </a:t>
                      </a: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41,721</a:t>
                      </a: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95109516"/>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Finance and Insurance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11,030</a:t>
                      </a:r>
                    </a:p>
                  </a:txBody>
                  <a:tcPr marL="68580" marR="68580" marT="0" marB="0" anchor="b"/>
                </a:tc>
                <a:extLst>
                  <a:ext uri="{0D108BD9-81ED-4DB2-BD59-A6C34878D82A}">
                    <a16:rowId xmlns:a16="http://schemas.microsoft.com/office/drawing/2014/main" val="3277067885"/>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Professional, Scientific, Technical Services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63,180</a:t>
                      </a:r>
                    </a:p>
                  </a:txBody>
                  <a:tcPr marL="68580" marR="68580" marT="0" marB="0" anchor="b"/>
                </a:tc>
                <a:extLst>
                  <a:ext uri="{0D108BD9-81ED-4DB2-BD59-A6C34878D82A}">
                    <a16:rowId xmlns:a16="http://schemas.microsoft.com/office/drawing/2014/main" val="3957017828"/>
                  </a:ext>
                </a:extLst>
              </a:tr>
              <a:tr h="341813">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Administrative Support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550</a:t>
                      </a:r>
                    </a:p>
                  </a:txBody>
                  <a:tcPr marL="68580" marR="68580" marT="0" marB="0" anchor="b"/>
                </a:tc>
                <a:extLst>
                  <a:ext uri="{0D108BD9-81ED-4DB2-BD59-A6C34878D82A}">
                    <a16:rowId xmlns:a16="http://schemas.microsoft.com/office/drawing/2014/main" val="1219443928"/>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Arts, Entertainment, Recreation </a:t>
                      </a: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1,602</a:t>
                      </a: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4333824"/>
                  </a:ext>
                </a:extLst>
              </a:tr>
              <a:tr h="525141">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Total</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118,083</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6268696"/>
                  </a:ext>
                </a:extLst>
              </a:tr>
            </a:tbl>
          </a:graphicData>
        </a:graphic>
      </p:graphicFrame>
      <p:sp>
        <p:nvSpPr>
          <p:cNvPr id="4" name="Oval 3">
            <a:extLst>
              <a:ext uri="{FF2B5EF4-FFF2-40B4-BE49-F238E27FC236}">
                <a16:creationId xmlns:a16="http://schemas.microsoft.com/office/drawing/2014/main" id="{34F73783-2849-4E17-A257-6B940E79F5BA}"/>
              </a:ext>
            </a:extLst>
          </p:cNvPr>
          <p:cNvSpPr/>
          <p:nvPr/>
        </p:nvSpPr>
        <p:spPr>
          <a:xfrm>
            <a:off x="9372600" y="1096962"/>
            <a:ext cx="1600200" cy="5794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3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868362"/>
          </a:xfrm>
        </p:spPr>
        <p:txBody>
          <a:bodyPr/>
          <a:lstStyle/>
          <a:p>
            <a:r>
              <a:rPr lang="en-US" b="1" dirty="0"/>
              <a:t>Trade in Services: Comparison </a:t>
            </a:r>
          </a:p>
        </p:txBody>
      </p:sp>
      <p:sp>
        <p:nvSpPr>
          <p:cNvPr id="3" name="Content Placeholder 2"/>
          <p:cNvSpPr>
            <a:spLocks noGrp="1"/>
          </p:cNvSpPr>
          <p:nvPr>
            <p:ph idx="1"/>
          </p:nvPr>
        </p:nvSpPr>
        <p:spPr>
          <a:xfrm>
            <a:off x="1524000" y="1028700"/>
            <a:ext cx="9906000" cy="4800600"/>
          </a:xfrm>
        </p:spPr>
        <p:txBody>
          <a:bodyPr>
            <a:normAutofit fontScale="92500" lnSpcReduction="10000"/>
          </a:bodyPr>
          <a:lstStyle/>
          <a:p>
            <a:r>
              <a:rPr lang="en-US" sz="3500" dirty="0"/>
              <a:t>Census collections</a:t>
            </a:r>
          </a:p>
          <a:p>
            <a:pPr lvl="1"/>
            <a:r>
              <a:rPr lang="en-US" dirty="0"/>
              <a:t>Incomplete sectoral coverage</a:t>
            </a:r>
          </a:p>
          <a:p>
            <a:pPr lvl="1"/>
            <a:r>
              <a:rPr lang="en-US" dirty="0"/>
              <a:t>No information on imports</a:t>
            </a:r>
          </a:p>
          <a:p>
            <a:pPr lvl="1"/>
            <a:r>
              <a:rPr lang="en-US" dirty="0"/>
              <a:t>Establishment/firm</a:t>
            </a:r>
          </a:p>
          <a:p>
            <a:pPr marL="0" indent="0">
              <a:buNone/>
            </a:pPr>
            <a:endParaRPr lang="en-US" sz="1400" b="1" dirty="0"/>
          </a:p>
          <a:p>
            <a:r>
              <a:rPr lang="en-US" sz="3500" dirty="0"/>
              <a:t>BEA collections</a:t>
            </a:r>
          </a:p>
          <a:p>
            <a:pPr lvl="1"/>
            <a:r>
              <a:rPr lang="en-US" dirty="0"/>
              <a:t>High exemption levels </a:t>
            </a:r>
          </a:p>
          <a:p>
            <a:pPr lvl="1"/>
            <a:r>
              <a:rPr lang="en-US" dirty="0"/>
              <a:t>Firm</a:t>
            </a:r>
          </a:p>
          <a:p>
            <a:pPr marL="0" indent="0">
              <a:buNone/>
            </a:pPr>
            <a:endParaRPr lang="en-US" sz="1500" b="1" dirty="0"/>
          </a:p>
          <a:p>
            <a:pPr marL="0" indent="0">
              <a:buNone/>
            </a:pPr>
            <a:r>
              <a:rPr lang="en-US" sz="3500" b="1" dirty="0"/>
              <a:t>Main takeaway</a:t>
            </a:r>
            <a:r>
              <a:rPr lang="en-US" sz="3500" dirty="0"/>
              <a:t>: </a:t>
            </a:r>
            <a:r>
              <a:rPr lang="en-US" dirty="0"/>
              <a:t>Challenging to identify </a:t>
            </a:r>
            <a:r>
              <a:rPr lang="en-US" b="1" i="1" dirty="0"/>
              <a:t>universe</a:t>
            </a:r>
            <a:r>
              <a:rPr lang="en-US" dirty="0"/>
              <a:t> of services exporters and importers to augment BDS-GEF. </a:t>
            </a:r>
          </a:p>
          <a:p>
            <a:pPr marL="914400" lvl="2" indent="0">
              <a:buNone/>
            </a:pPr>
            <a:endParaRPr lang="en-US" dirty="0"/>
          </a:p>
        </p:txBody>
      </p:sp>
    </p:spTree>
    <p:extLst>
      <p:ext uri="{BB962C8B-B14F-4D97-AF65-F5344CB8AC3E}">
        <p14:creationId xmlns:p14="http://schemas.microsoft.com/office/powerpoint/2010/main" val="134593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b="1" dirty="0"/>
              <a:t>Trade in Services: Proposals</a:t>
            </a:r>
          </a:p>
        </p:txBody>
      </p:sp>
      <p:sp>
        <p:nvSpPr>
          <p:cNvPr id="3" name="Content Placeholder 2"/>
          <p:cNvSpPr>
            <a:spLocks noGrp="1"/>
          </p:cNvSpPr>
          <p:nvPr>
            <p:ph idx="1"/>
          </p:nvPr>
        </p:nvSpPr>
        <p:spPr>
          <a:xfrm>
            <a:off x="304800" y="1295400"/>
            <a:ext cx="11582400" cy="4267200"/>
          </a:xfrm>
        </p:spPr>
        <p:txBody>
          <a:bodyPr>
            <a:normAutofit/>
          </a:bodyPr>
          <a:lstStyle/>
          <a:p>
            <a:pPr lvl="1">
              <a:buFont typeface="Arial" panose="020B0604020202020204" pitchFamily="34" charset="0"/>
              <a:buChar char="•"/>
            </a:pPr>
            <a:r>
              <a:rPr lang="en-US" sz="3200" dirty="0"/>
              <a:t>Explore collecting services imports and exports across in-scope industries (e.g. annuals or EC)</a:t>
            </a:r>
          </a:p>
          <a:p>
            <a:pPr lvl="2"/>
            <a:r>
              <a:rPr lang="en-US" sz="2800" dirty="0"/>
              <a:t>In-scope industries: services, manufacturing, retail, wholesale</a:t>
            </a:r>
          </a:p>
          <a:p>
            <a:pPr lvl="1">
              <a:buFont typeface="Arial" panose="020B0604020202020204" pitchFamily="34" charset="0"/>
              <a:buChar char="•"/>
            </a:pPr>
            <a:r>
              <a:rPr lang="en-US" sz="3200" dirty="0"/>
              <a:t>Explore tax data (Forms 5471, 5472, 8993)</a:t>
            </a:r>
          </a:p>
          <a:p>
            <a:pPr lvl="1">
              <a:buFont typeface="Arial" panose="020B0604020202020204" pitchFamily="34" charset="0"/>
              <a:buChar char="•"/>
            </a:pPr>
            <a:r>
              <a:rPr lang="en-US" sz="3200" dirty="0"/>
              <a:t>Explore expanded coordination between BEA and Census on trade in services collection</a:t>
            </a:r>
          </a:p>
        </p:txBody>
      </p:sp>
    </p:spTree>
    <p:extLst>
      <p:ext uri="{BB962C8B-B14F-4D97-AF65-F5344CB8AC3E}">
        <p14:creationId xmlns:p14="http://schemas.microsoft.com/office/powerpoint/2010/main" val="111290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b="1" dirty="0"/>
              <a:t>Trade in Services: Unit of Collection?</a:t>
            </a:r>
          </a:p>
        </p:txBody>
      </p:sp>
      <p:sp>
        <p:nvSpPr>
          <p:cNvPr id="3" name="Content Placeholder 2"/>
          <p:cNvSpPr>
            <a:spLocks noGrp="1"/>
          </p:cNvSpPr>
          <p:nvPr>
            <p:ph idx="1"/>
          </p:nvPr>
        </p:nvSpPr>
        <p:spPr>
          <a:xfrm>
            <a:off x="1066800" y="1409700"/>
            <a:ext cx="10248900" cy="4038600"/>
          </a:xfrm>
        </p:spPr>
        <p:txBody>
          <a:bodyPr>
            <a:normAutofit/>
          </a:bodyPr>
          <a:lstStyle/>
          <a:p>
            <a:pPr lvl="1">
              <a:buFont typeface="Arial" panose="020B0604020202020204" pitchFamily="34" charset="0"/>
              <a:buChar char="•"/>
            </a:pPr>
            <a:r>
              <a:rPr lang="en-US" sz="3200" dirty="0"/>
              <a:t>Establishment: permit detailed distribution by industry and geography</a:t>
            </a:r>
          </a:p>
          <a:p>
            <a:pPr lvl="1">
              <a:buFont typeface="Arial" panose="020B0604020202020204" pitchFamily="34" charset="0"/>
              <a:buChar char="•"/>
            </a:pPr>
            <a:r>
              <a:rPr lang="en-US" sz="3200" dirty="0"/>
              <a:t>EIN: tax unit</a:t>
            </a:r>
          </a:p>
          <a:p>
            <a:pPr lvl="1">
              <a:buFont typeface="Arial" panose="020B0604020202020204" pitchFamily="34" charset="0"/>
              <a:buChar char="•"/>
            </a:pPr>
            <a:r>
              <a:rPr lang="en-US" sz="3200" dirty="0"/>
              <a:t>Firm: comprehensive information at headquarters</a:t>
            </a:r>
          </a:p>
          <a:p>
            <a:pPr marL="457200" lvl="1" indent="0">
              <a:buNone/>
            </a:pPr>
            <a:endParaRPr lang="en-US" sz="3200" dirty="0"/>
          </a:p>
          <a:p>
            <a:pPr marL="457200" lvl="1" indent="0">
              <a:buNone/>
            </a:pPr>
            <a:r>
              <a:rPr lang="en-US" sz="3200" b="1" dirty="0"/>
              <a:t>Trade-offs</a:t>
            </a:r>
            <a:r>
              <a:rPr lang="en-US" sz="3200" dirty="0"/>
              <a:t>: respondent burden and publication detail</a:t>
            </a:r>
          </a:p>
        </p:txBody>
      </p:sp>
    </p:spTree>
    <p:extLst>
      <p:ext uri="{BB962C8B-B14F-4D97-AF65-F5344CB8AC3E}">
        <p14:creationId xmlns:p14="http://schemas.microsoft.com/office/powerpoint/2010/main" val="161874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5903"/>
            <a:ext cx="10972800" cy="725079"/>
          </a:xfrm>
        </p:spPr>
        <p:txBody>
          <a:bodyPr>
            <a:normAutofit fontScale="90000"/>
          </a:bodyPr>
          <a:lstStyle/>
          <a:p>
            <a:r>
              <a:rPr lang="en-US" b="1" dirty="0"/>
              <a:t>Trade in Services: IRS Forms</a:t>
            </a:r>
          </a:p>
        </p:txBody>
      </p:sp>
      <p:sp>
        <p:nvSpPr>
          <p:cNvPr id="9" name="Content Placeholder 2">
            <a:extLst>
              <a:ext uri="{FF2B5EF4-FFF2-40B4-BE49-F238E27FC236}">
                <a16:creationId xmlns:a16="http://schemas.microsoft.com/office/drawing/2014/main" id="{CA4CBBC9-6FBB-43F5-A4FE-F457B85ED5CD}"/>
              </a:ext>
            </a:extLst>
          </p:cNvPr>
          <p:cNvSpPr>
            <a:spLocks noGrp="1"/>
          </p:cNvSpPr>
          <p:nvPr>
            <p:ph idx="1"/>
          </p:nvPr>
        </p:nvSpPr>
        <p:spPr>
          <a:xfrm>
            <a:off x="304800" y="980624"/>
            <a:ext cx="11582400" cy="457200"/>
          </a:xfrm>
        </p:spPr>
        <p:txBody>
          <a:bodyPr>
            <a:normAutofit fontScale="92500" lnSpcReduction="10000"/>
          </a:bodyPr>
          <a:lstStyle/>
          <a:p>
            <a:pPr lvl="1">
              <a:buFont typeface="Arial" panose="020B0604020202020204" pitchFamily="34" charset="0"/>
              <a:buChar char="•"/>
            </a:pPr>
            <a:r>
              <a:rPr lang="en-US" dirty="0"/>
              <a:t>Form 8993 (Services exports, 1b, 1c) </a:t>
            </a:r>
          </a:p>
        </p:txBody>
      </p:sp>
      <p:pic>
        <p:nvPicPr>
          <p:cNvPr id="10" name="Picture 9">
            <a:extLst>
              <a:ext uri="{FF2B5EF4-FFF2-40B4-BE49-F238E27FC236}">
                <a16:creationId xmlns:a16="http://schemas.microsoft.com/office/drawing/2014/main" id="{B9F6D681-D031-474D-879C-A16F08C3589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02748"/>
            <a:ext cx="6553200" cy="1507503"/>
          </a:xfrm>
          <a:prstGeom prst="rect">
            <a:avLst/>
          </a:prstGeom>
          <a:noFill/>
          <a:ln>
            <a:noFill/>
          </a:ln>
        </p:spPr>
      </p:pic>
      <p:sp>
        <p:nvSpPr>
          <p:cNvPr id="11" name="Content Placeholder 2">
            <a:extLst>
              <a:ext uri="{FF2B5EF4-FFF2-40B4-BE49-F238E27FC236}">
                <a16:creationId xmlns:a16="http://schemas.microsoft.com/office/drawing/2014/main" id="{670498A9-1429-4BC4-A262-13F257E343C9}"/>
              </a:ext>
            </a:extLst>
          </p:cNvPr>
          <p:cNvSpPr txBox="1">
            <a:spLocks/>
          </p:cNvSpPr>
          <p:nvPr/>
        </p:nvSpPr>
        <p:spPr>
          <a:xfrm>
            <a:off x="304800" y="3007406"/>
            <a:ext cx="5791200" cy="457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r>
              <a:rPr lang="en-US" sz="2600" dirty="0"/>
              <a:t>Form 5471 (Services imports, 3, 6, 8) </a:t>
            </a:r>
          </a:p>
        </p:txBody>
      </p:sp>
      <p:sp>
        <p:nvSpPr>
          <p:cNvPr id="12" name="Content Placeholder 2">
            <a:extLst>
              <a:ext uri="{FF2B5EF4-FFF2-40B4-BE49-F238E27FC236}">
                <a16:creationId xmlns:a16="http://schemas.microsoft.com/office/drawing/2014/main" id="{1CBAFA8B-4B88-436A-A4F4-9FC6118347AB}"/>
              </a:ext>
            </a:extLst>
          </p:cNvPr>
          <p:cNvSpPr txBox="1">
            <a:spLocks/>
          </p:cNvSpPr>
          <p:nvPr/>
        </p:nvSpPr>
        <p:spPr>
          <a:xfrm>
            <a:off x="5791200" y="3025218"/>
            <a:ext cx="6705600" cy="4572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r>
              <a:rPr lang="en-US" dirty="0"/>
              <a:t>Form 5472 (Services imports, 2, 5a, 6, 7) </a:t>
            </a:r>
          </a:p>
        </p:txBody>
      </p:sp>
      <p:pic>
        <p:nvPicPr>
          <p:cNvPr id="13" name="Picture 12">
            <a:extLst>
              <a:ext uri="{FF2B5EF4-FFF2-40B4-BE49-F238E27FC236}">
                <a16:creationId xmlns:a16="http://schemas.microsoft.com/office/drawing/2014/main" id="{5F197147-F360-45CC-9A7C-895908FB037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233" y="3482418"/>
            <a:ext cx="5029200" cy="2494124"/>
          </a:xfrm>
          <a:prstGeom prst="rect">
            <a:avLst/>
          </a:prstGeom>
          <a:noFill/>
          <a:ln>
            <a:noFill/>
          </a:ln>
        </p:spPr>
      </p:pic>
      <p:pic>
        <p:nvPicPr>
          <p:cNvPr id="14" name="Picture 13">
            <a:extLst>
              <a:ext uri="{FF2B5EF4-FFF2-40B4-BE49-F238E27FC236}">
                <a16:creationId xmlns:a16="http://schemas.microsoft.com/office/drawing/2014/main" id="{BDF11D47-7986-470D-9840-6819C665286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0587" y="3482418"/>
            <a:ext cx="5168245" cy="2394958"/>
          </a:xfrm>
          <a:prstGeom prst="rect">
            <a:avLst/>
          </a:prstGeom>
          <a:noFill/>
          <a:ln>
            <a:noFill/>
          </a:ln>
        </p:spPr>
      </p:pic>
    </p:spTree>
    <p:extLst>
      <p:ext uri="{BB962C8B-B14F-4D97-AF65-F5344CB8AC3E}">
        <p14:creationId xmlns:p14="http://schemas.microsoft.com/office/powerpoint/2010/main" val="206216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914400"/>
          </a:xfrm>
        </p:spPr>
        <p:txBody>
          <a:bodyPr>
            <a:noAutofit/>
          </a:bodyPr>
          <a:lstStyle/>
          <a:p>
            <a:r>
              <a:rPr lang="en-US" sz="3100" b="1" dirty="0"/>
              <a:t>Business Dynamics Statistics: Background</a:t>
            </a:r>
          </a:p>
        </p:txBody>
      </p:sp>
      <p:sp>
        <p:nvSpPr>
          <p:cNvPr id="3" name="Content Placeholder 2"/>
          <p:cNvSpPr>
            <a:spLocks noGrp="1"/>
          </p:cNvSpPr>
          <p:nvPr>
            <p:ph idx="1"/>
          </p:nvPr>
        </p:nvSpPr>
        <p:spPr>
          <a:xfrm>
            <a:off x="76200" y="1066800"/>
            <a:ext cx="11887200" cy="4800600"/>
          </a:xfrm>
        </p:spPr>
        <p:txBody>
          <a:bodyPr>
            <a:normAutofit/>
          </a:bodyPr>
          <a:lstStyle/>
          <a:p>
            <a:r>
              <a:rPr lang="en-US" dirty="0"/>
              <a:t>BDS (</a:t>
            </a:r>
            <a:r>
              <a:rPr lang="en-US" dirty="0">
                <a:hlinkClick r:id="rId3"/>
              </a:rPr>
              <a:t>https://www.census.gov/programs-surveys/bds.html</a:t>
            </a:r>
            <a:r>
              <a:rPr lang="en-US" dirty="0"/>
              <a:t>)</a:t>
            </a:r>
          </a:p>
          <a:p>
            <a:pPr lvl="1"/>
            <a:r>
              <a:rPr lang="en-US" sz="3000" dirty="0"/>
              <a:t>Provides annual measures of business dynamics (such as job creation and destruction, establishment births and deaths, and firm startups and shutdowns) for the economy and aggregated by establishment and firm characteristics. </a:t>
            </a:r>
          </a:p>
          <a:p>
            <a:r>
              <a:rPr lang="en-US" dirty="0"/>
              <a:t>Joint project between Research &amp; Methodology and Economic Directorates</a:t>
            </a:r>
          </a:p>
          <a:p>
            <a:pPr lvl="1"/>
            <a:r>
              <a:rPr lang="en-US" sz="3000" dirty="0"/>
              <a:t>Currently available: 1978-2018 </a:t>
            </a:r>
          </a:p>
          <a:p>
            <a:pPr lvl="1"/>
            <a:endParaRPr lang="en-US" sz="2600" dirty="0"/>
          </a:p>
          <a:p>
            <a:pPr lvl="1"/>
            <a:endParaRPr lang="en-US" sz="2600" dirty="0"/>
          </a:p>
        </p:txBody>
      </p:sp>
      <p:sp>
        <p:nvSpPr>
          <p:cNvPr id="4" name="Slide Number Placeholder 3"/>
          <p:cNvSpPr>
            <a:spLocks noGrp="1"/>
          </p:cNvSpPr>
          <p:nvPr>
            <p:ph type="sldNum" sz="quarter" idx="12"/>
          </p:nvPr>
        </p:nvSpPr>
        <p:spPr/>
        <p:txBody>
          <a:bodyPr/>
          <a:lstStyle/>
          <a:p>
            <a:fld id="{7268A5C4-149D-4D66-BABE-E6DD2BE69C90}" type="slidenum">
              <a:rPr lang="en-US" smtClean="0"/>
              <a:pPr/>
              <a:t>2</a:t>
            </a:fld>
            <a:endParaRPr lang="en-US" dirty="0"/>
          </a:p>
        </p:txBody>
      </p:sp>
    </p:spTree>
    <p:extLst>
      <p:ext uri="{BB962C8B-B14F-4D97-AF65-F5344CB8AC3E}">
        <p14:creationId xmlns:p14="http://schemas.microsoft.com/office/powerpoint/2010/main" val="405440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868362"/>
          </a:xfrm>
        </p:spPr>
        <p:txBody>
          <a:bodyPr>
            <a:normAutofit/>
          </a:bodyPr>
          <a:lstStyle/>
          <a:p>
            <a:r>
              <a:rPr lang="en-US" sz="3600" b="1" dirty="0"/>
              <a:t>Broad Motivating Questions</a:t>
            </a:r>
          </a:p>
        </p:txBody>
      </p:sp>
      <p:sp>
        <p:nvSpPr>
          <p:cNvPr id="3" name="Content Placeholder 2"/>
          <p:cNvSpPr>
            <a:spLocks noGrp="1"/>
          </p:cNvSpPr>
          <p:nvPr>
            <p:ph idx="1"/>
          </p:nvPr>
        </p:nvSpPr>
        <p:spPr>
          <a:xfrm>
            <a:off x="914400" y="1424474"/>
            <a:ext cx="10668000" cy="4528164"/>
          </a:xfrm>
        </p:spPr>
        <p:txBody>
          <a:bodyPr>
            <a:normAutofit/>
          </a:bodyPr>
          <a:lstStyle/>
          <a:p>
            <a:r>
              <a:rPr lang="en-US" dirty="0"/>
              <a:t>Outsized role of globally engaged firms in the U.S. economy </a:t>
            </a:r>
          </a:p>
          <a:p>
            <a:pPr marL="857250" lvl="1" indent="-457200">
              <a:buFont typeface="Arial" panose="020B0604020202020204" pitchFamily="34" charset="0"/>
              <a:buChar char="•"/>
            </a:pPr>
            <a:r>
              <a:rPr lang="en-US" sz="3000" dirty="0"/>
              <a:t>The top 1 percent of traders account for over 80 percent of total U.S. goods trade </a:t>
            </a:r>
            <a:r>
              <a:rPr lang="en-US" sz="2400" dirty="0"/>
              <a:t>(Bernard, Jensen, Redding, Schott, 2018)</a:t>
            </a:r>
          </a:p>
          <a:p>
            <a:pPr marL="857250" lvl="1" indent="-457200">
              <a:buFont typeface="Arial" panose="020B0604020202020204" pitchFamily="34" charset="0"/>
              <a:buChar char="•"/>
            </a:pPr>
            <a:endParaRPr lang="en-US" sz="1200" dirty="0"/>
          </a:p>
          <a:p>
            <a:pPr marL="857250" lvl="1" indent="-457200">
              <a:buFont typeface="Arial" panose="020B0604020202020204" pitchFamily="34" charset="0"/>
              <a:buChar char="•"/>
            </a:pPr>
            <a:r>
              <a:rPr lang="en-US" sz="3000" dirty="0"/>
              <a:t>Multinationals are larger, more productive, more R&amp;D intensive, and more export oriented than domestic firms </a:t>
            </a:r>
            <a:r>
              <a:rPr lang="en-US" sz="2400" dirty="0"/>
              <a:t>(</a:t>
            </a:r>
            <a:r>
              <a:rPr lang="en-US" sz="2400" dirty="0" err="1"/>
              <a:t>Helpman</a:t>
            </a:r>
            <a:r>
              <a:rPr lang="en-US" sz="2400" dirty="0"/>
              <a:t>, Melitz, </a:t>
            </a:r>
            <a:r>
              <a:rPr lang="en-US" sz="2400" dirty="0" err="1"/>
              <a:t>Yeaple</a:t>
            </a:r>
            <a:r>
              <a:rPr lang="en-US" sz="2400" dirty="0"/>
              <a:t>, 2004; </a:t>
            </a:r>
            <a:r>
              <a:rPr lang="en-US" sz="2400" dirty="0" err="1"/>
              <a:t>Antras</a:t>
            </a:r>
            <a:r>
              <a:rPr lang="en-US" sz="2400" dirty="0"/>
              <a:t> &amp; </a:t>
            </a:r>
            <a:r>
              <a:rPr lang="en-US" sz="2400" dirty="0" err="1"/>
              <a:t>Yeaple</a:t>
            </a:r>
            <a:r>
              <a:rPr lang="en-US" sz="2400" dirty="0"/>
              <a:t>, 2014)</a:t>
            </a:r>
          </a:p>
          <a:p>
            <a:pPr marL="400050" lvl="1" indent="0">
              <a:buNone/>
            </a:pPr>
            <a:endParaRPr lang="en-US" sz="2400" dirty="0">
              <a:solidFill>
                <a:schemeClr val="accent1"/>
              </a:solidFill>
            </a:endParaRPr>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7268A5C4-149D-4D66-BABE-E6DD2BE69C90}" type="slidenum">
              <a:rPr lang="en-US" smtClean="0"/>
              <a:pPr/>
              <a:t>3</a:t>
            </a:fld>
            <a:endParaRPr lang="en-US" dirty="0"/>
          </a:p>
        </p:txBody>
      </p:sp>
    </p:spTree>
    <p:extLst>
      <p:ext uri="{BB962C8B-B14F-4D97-AF65-F5344CB8AC3E}">
        <p14:creationId xmlns:p14="http://schemas.microsoft.com/office/powerpoint/2010/main" val="327513207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143000"/>
          </a:xfrm>
        </p:spPr>
        <p:txBody>
          <a:bodyPr>
            <a:noAutofit/>
          </a:bodyPr>
          <a:lstStyle/>
          <a:p>
            <a:r>
              <a:rPr lang="en-US" sz="3100" b="1" dirty="0"/>
              <a:t>Business Dynamics Statistics of Globally Engaged Firms</a:t>
            </a:r>
          </a:p>
        </p:txBody>
      </p:sp>
      <p:sp>
        <p:nvSpPr>
          <p:cNvPr id="3" name="Content Placeholder 2"/>
          <p:cNvSpPr>
            <a:spLocks noGrp="1"/>
          </p:cNvSpPr>
          <p:nvPr>
            <p:ph idx="1"/>
          </p:nvPr>
        </p:nvSpPr>
        <p:spPr>
          <a:xfrm>
            <a:off x="2362200" y="1219200"/>
            <a:ext cx="8458200" cy="4358482"/>
          </a:xfrm>
        </p:spPr>
        <p:txBody>
          <a:bodyPr>
            <a:normAutofit/>
          </a:bodyPr>
          <a:lstStyle/>
          <a:p>
            <a:r>
              <a:rPr lang="en-US" sz="3000" dirty="0"/>
              <a:t>BDS-</a:t>
            </a:r>
            <a:r>
              <a:rPr lang="en-US" sz="3000" i="1" dirty="0"/>
              <a:t>Exporting</a:t>
            </a:r>
            <a:r>
              <a:rPr lang="en-US" sz="3000" dirty="0"/>
              <a:t> Firms</a:t>
            </a:r>
          </a:p>
          <a:p>
            <a:pPr lvl="1"/>
            <a:r>
              <a:rPr lang="en-US" sz="2600" dirty="0"/>
              <a:t>Merchandise exporters (Census and Customs)</a:t>
            </a:r>
          </a:p>
          <a:p>
            <a:pPr lvl="1"/>
            <a:r>
              <a:rPr lang="en-US" sz="2600" dirty="0"/>
              <a:t>Services traders (Census and BEA surveys)</a:t>
            </a:r>
          </a:p>
          <a:p>
            <a:r>
              <a:rPr lang="en-US" sz="3000" dirty="0"/>
              <a:t>BDS-</a:t>
            </a:r>
            <a:r>
              <a:rPr lang="en-US" sz="3000" i="1" dirty="0"/>
              <a:t>Importing</a:t>
            </a:r>
            <a:r>
              <a:rPr lang="en-US" sz="3000" dirty="0"/>
              <a:t> Firms</a:t>
            </a:r>
          </a:p>
          <a:p>
            <a:pPr lvl="1"/>
            <a:r>
              <a:rPr lang="en-US" sz="2600" dirty="0"/>
              <a:t>Merchandise importers (Census and Customs)</a:t>
            </a:r>
          </a:p>
          <a:p>
            <a:pPr lvl="1"/>
            <a:r>
              <a:rPr lang="en-US" sz="2600" dirty="0"/>
              <a:t>Services traders (Census and BEA surveys)</a:t>
            </a:r>
          </a:p>
          <a:p>
            <a:r>
              <a:rPr lang="en-US" sz="3000" dirty="0"/>
              <a:t>BDS-</a:t>
            </a:r>
            <a:r>
              <a:rPr lang="en-US" sz="3000" i="1" dirty="0"/>
              <a:t>Multinational</a:t>
            </a:r>
            <a:r>
              <a:rPr lang="en-US" sz="3000" dirty="0"/>
              <a:t> Firms</a:t>
            </a:r>
          </a:p>
          <a:p>
            <a:pPr lvl="1"/>
            <a:r>
              <a:rPr lang="en-US" sz="2600" dirty="0"/>
              <a:t>Multinational enterprises (Census and BEA surveys)</a:t>
            </a:r>
          </a:p>
        </p:txBody>
      </p:sp>
      <p:sp>
        <p:nvSpPr>
          <p:cNvPr id="4" name="Slide Number Placeholder 3"/>
          <p:cNvSpPr>
            <a:spLocks noGrp="1"/>
          </p:cNvSpPr>
          <p:nvPr>
            <p:ph type="sldNum" sz="quarter" idx="12"/>
          </p:nvPr>
        </p:nvSpPr>
        <p:spPr/>
        <p:txBody>
          <a:bodyPr/>
          <a:lstStyle/>
          <a:p>
            <a:fld id="{7268A5C4-149D-4D66-BABE-E6DD2BE69C90}" type="slidenum">
              <a:rPr lang="en-US" smtClean="0"/>
              <a:pPr/>
              <a:t>4</a:t>
            </a:fld>
            <a:endParaRPr lang="en-US" dirty="0"/>
          </a:p>
        </p:txBody>
      </p:sp>
    </p:spTree>
    <p:extLst>
      <p:ext uri="{BB962C8B-B14F-4D97-AF65-F5344CB8AC3E}">
        <p14:creationId xmlns:p14="http://schemas.microsoft.com/office/powerpoint/2010/main" val="241998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Trade in Services: Collaborative Efforts</a:t>
            </a:r>
          </a:p>
        </p:txBody>
      </p:sp>
      <p:sp>
        <p:nvSpPr>
          <p:cNvPr id="3" name="Content Placeholder 2"/>
          <p:cNvSpPr>
            <a:spLocks noGrp="1"/>
          </p:cNvSpPr>
          <p:nvPr>
            <p:ph idx="1"/>
          </p:nvPr>
        </p:nvSpPr>
        <p:spPr>
          <a:xfrm>
            <a:off x="1066800" y="1411829"/>
            <a:ext cx="10363200" cy="3916361"/>
          </a:xfrm>
        </p:spPr>
        <p:txBody>
          <a:bodyPr/>
          <a:lstStyle/>
          <a:p>
            <a:pPr marL="0" indent="0">
              <a:buNone/>
            </a:pPr>
            <a:r>
              <a:rPr lang="en-US" sz="3600" dirty="0"/>
              <a:t>Joint BEA-Census project to investigate feasibility of combining various measures of services trade in:</a:t>
            </a:r>
          </a:p>
          <a:p>
            <a:r>
              <a:rPr lang="en-US" sz="3400" dirty="0"/>
              <a:t>BDS-</a:t>
            </a:r>
            <a:r>
              <a:rPr lang="en-US" sz="3400" i="1" dirty="0"/>
              <a:t>Exporting</a:t>
            </a:r>
            <a:r>
              <a:rPr lang="en-US" sz="3400" dirty="0"/>
              <a:t> Firms</a:t>
            </a:r>
          </a:p>
          <a:p>
            <a:r>
              <a:rPr lang="en-US" sz="3400" dirty="0"/>
              <a:t>BDS-</a:t>
            </a:r>
            <a:r>
              <a:rPr lang="en-US" sz="3400" i="1" dirty="0"/>
              <a:t>Importing</a:t>
            </a:r>
            <a:r>
              <a:rPr lang="en-US" sz="3400" dirty="0"/>
              <a:t> Firms</a:t>
            </a:r>
          </a:p>
        </p:txBody>
      </p:sp>
    </p:spTree>
    <p:extLst>
      <p:ext uri="{BB962C8B-B14F-4D97-AF65-F5344CB8AC3E}">
        <p14:creationId xmlns:p14="http://schemas.microsoft.com/office/powerpoint/2010/main" val="335808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335"/>
            <a:ext cx="10972800" cy="1143000"/>
          </a:xfrm>
        </p:spPr>
        <p:txBody>
          <a:bodyPr/>
          <a:lstStyle/>
          <a:p>
            <a:r>
              <a:rPr lang="en-US" b="1" dirty="0"/>
              <a:t>Trade in Services: Collection System</a:t>
            </a:r>
          </a:p>
        </p:txBody>
      </p:sp>
      <p:sp>
        <p:nvSpPr>
          <p:cNvPr id="3" name="Content Placeholder 2"/>
          <p:cNvSpPr>
            <a:spLocks noGrp="1"/>
          </p:cNvSpPr>
          <p:nvPr>
            <p:ph idx="1"/>
          </p:nvPr>
        </p:nvSpPr>
        <p:spPr>
          <a:xfrm>
            <a:off x="838200" y="1143000"/>
            <a:ext cx="10820400" cy="4906965"/>
          </a:xfrm>
        </p:spPr>
        <p:txBody>
          <a:bodyPr>
            <a:normAutofit lnSpcReduction="10000"/>
          </a:bodyPr>
          <a:lstStyle/>
          <a:p>
            <a:pPr marL="0" indent="0">
              <a:buNone/>
            </a:pPr>
            <a:r>
              <a:rPr lang="en-US" b="1" dirty="0"/>
              <a:t>BEA</a:t>
            </a:r>
          </a:p>
          <a:p>
            <a:pPr lvl="1"/>
            <a:r>
              <a:rPr lang="en-US" dirty="0"/>
              <a:t> Trade in Services Surveys</a:t>
            </a:r>
          </a:p>
          <a:p>
            <a:pPr lvl="2"/>
            <a:r>
              <a:rPr lang="en-US" dirty="0"/>
              <a:t>Firm level imports and exports by services product, destination, &amp; affiliation</a:t>
            </a:r>
          </a:p>
          <a:p>
            <a:pPr marL="0" indent="0">
              <a:buNone/>
            </a:pPr>
            <a:r>
              <a:rPr lang="en-US" b="1" dirty="0"/>
              <a:t>Census Bureau </a:t>
            </a:r>
          </a:p>
          <a:p>
            <a:pPr lvl="1"/>
            <a:r>
              <a:rPr lang="en-US" dirty="0"/>
              <a:t>Economic Census</a:t>
            </a:r>
          </a:p>
          <a:p>
            <a:pPr lvl="2"/>
            <a:r>
              <a:rPr lang="en-US" dirty="0"/>
              <a:t>Establishment level, select industries, exports</a:t>
            </a:r>
          </a:p>
          <a:p>
            <a:pPr lvl="1"/>
            <a:r>
              <a:rPr lang="en-US" dirty="0"/>
              <a:t>Services Annual Survey</a:t>
            </a:r>
          </a:p>
          <a:p>
            <a:pPr lvl="2"/>
            <a:r>
              <a:rPr lang="en-US" dirty="0"/>
              <a:t>Firm level, select industries, exports</a:t>
            </a:r>
          </a:p>
          <a:p>
            <a:pPr lvl="1"/>
            <a:r>
              <a:rPr lang="en-US" dirty="0"/>
              <a:t>Company Organization Survey (2006)</a:t>
            </a:r>
          </a:p>
          <a:p>
            <a:pPr lvl="2"/>
            <a:r>
              <a:rPr lang="en-US" dirty="0"/>
              <a:t>Firm level imports</a:t>
            </a:r>
          </a:p>
          <a:p>
            <a:pPr lvl="2"/>
            <a:endParaRPr lang="en-US" dirty="0"/>
          </a:p>
        </p:txBody>
      </p:sp>
    </p:spTree>
    <p:extLst>
      <p:ext uri="{BB962C8B-B14F-4D97-AF65-F5344CB8AC3E}">
        <p14:creationId xmlns:p14="http://schemas.microsoft.com/office/powerpoint/2010/main" val="99427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066800"/>
          </a:xfrm>
        </p:spPr>
        <p:txBody>
          <a:bodyPr/>
          <a:lstStyle/>
          <a:p>
            <a:r>
              <a:rPr lang="en-US" b="1" dirty="0"/>
              <a:t>Trade in Services vs. Goods: Coverage</a:t>
            </a:r>
          </a:p>
        </p:txBody>
      </p:sp>
      <p:sp>
        <p:nvSpPr>
          <p:cNvPr id="3" name="Content Placeholder 2"/>
          <p:cNvSpPr>
            <a:spLocks noGrp="1"/>
          </p:cNvSpPr>
          <p:nvPr>
            <p:ph idx="1"/>
          </p:nvPr>
        </p:nvSpPr>
        <p:spPr>
          <a:xfrm>
            <a:off x="609600" y="1447800"/>
            <a:ext cx="10972800" cy="4267200"/>
          </a:xfrm>
        </p:spPr>
        <p:txBody>
          <a:bodyPr>
            <a:normAutofit/>
          </a:bodyPr>
          <a:lstStyle/>
          <a:p>
            <a:pPr lvl="1"/>
            <a:r>
              <a:rPr lang="en-US" sz="3000" dirty="0"/>
              <a:t>Administrative system (transaction) vs. survey collection (firm)</a:t>
            </a:r>
          </a:p>
          <a:p>
            <a:pPr lvl="1"/>
            <a:r>
              <a:rPr lang="en-US" sz="3000" dirty="0"/>
              <a:t>≈10,000 Harmonized System codes vs. &lt;100 services categories </a:t>
            </a:r>
          </a:p>
          <a:p>
            <a:pPr lvl="2"/>
            <a:r>
              <a:rPr lang="en-US" dirty="0"/>
              <a:t>Services product definitions follow international guidelines (e.g. IMF Balance of Payments and International Investment Position Manual, 6</a:t>
            </a:r>
            <a:r>
              <a:rPr lang="en-US" baseline="30000" dirty="0"/>
              <a:t>th</a:t>
            </a:r>
            <a:r>
              <a:rPr lang="en-US" dirty="0"/>
              <a:t> edition)</a:t>
            </a:r>
          </a:p>
          <a:p>
            <a:pPr lvl="1"/>
            <a:r>
              <a:rPr lang="en-US" sz="3000" dirty="0"/>
              <a:t>Higher exemption levels </a:t>
            </a:r>
          </a:p>
          <a:p>
            <a:pPr lvl="2"/>
            <a:r>
              <a:rPr lang="en-US" sz="2800" dirty="0"/>
              <a:t>Goods: &gt;=$2,500 for exports; &gt;=$2,000 for imports</a:t>
            </a:r>
          </a:p>
          <a:p>
            <a:pPr lvl="2"/>
            <a:r>
              <a:rPr lang="en-US" sz="2800" dirty="0"/>
              <a:t>Services: &gt;$2 million for receipts; &gt;$1 million for payments</a:t>
            </a:r>
          </a:p>
          <a:p>
            <a:pPr lvl="1"/>
            <a:endParaRPr lang="en-US" sz="3000" dirty="0"/>
          </a:p>
          <a:p>
            <a:pPr lvl="1"/>
            <a:endParaRPr lang="en-US" dirty="0"/>
          </a:p>
          <a:p>
            <a:pPr marL="914400" lvl="2" indent="0">
              <a:buNone/>
            </a:pPr>
            <a:endParaRPr lang="en-US" dirty="0"/>
          </a:p>
        </p:txBody>
      </p:sp>
    </p:spTree>
    <p:extLst>
      <p:ext uri="{BB962C8B-B14F-4D97-AF65-F5344CB8AC3E}">
        <p14:creationId xmlns:p14="http://schemas.microsoft.com/office/powerpoint/2010/main" val="72916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68362"/>
          </a:xfrm>
        </p:spPr>
        <p:txBody>
          <a:bodyPr>
            <a:normAutofit fontScale="90000"/>
          </a:bodyPr>
          <a:lstStyle/>
          <a:p>
            <a:r>
              <a:rPr lang="en-US" b="1" dirty="0"/>
              <a:t>Trade in Selected Services: BEA Surveys</a:t>
            </a:r>
            <a:br>
              <a:rPr lang="en-US" b="1" dirty="0"/>
            </a:br>
            <a:r>
              <a:rPr lang="en-US" sz="2700" b="1" dirty="0"/>
              <a:t>(in million USD)</a:t>
            </a:r>
          </a:p>
        </p:txBody>
      </p:sp>
      <p:pic>
        <p:nvPicPr>
          <p:cNvPr id="4" name="Picture 3">
            <a:extLst>
              <a:ext uri="{FF2B5EF4-FFF2-40B4-BE49-F238E27FC236}">
                <a16:creationId xmlns:a16="http://schemas.microsoft.com/office/drawing/2014/main" id="{45627974-23EE-4F72-B751-302B7CBCB7D7}"/>
              </a:ext>
            </a:extLst>
          </p:cNvPr>
          <p:cNvPicPr>
            <a:picLocks noChangeAspect="1"/>
          </p:cNvPicPr>
          <p:nvPr/>
        </p:nvPicPr>
        <p:blipFill>
          <a:blip r:embed="rId2"/>
          <a:stretch>
            <a:fillRect/>
          </a:stretch>
        </p:blipFill>
        <p:spPr>
          <a:xfrm>
            <a:off x="857250" y="1262406"/>
            <a:ext cx="10477500" cy="4922838"/>
          </a:xfrm>
          <a:prstGeom prst="rect">
            <a:avLst/>
          </a:prstGeom>
        </p:spPr>
      </p:pic>
      <p:sp>
        <p:nvSpPr>
          <p:cNvPr id="6" name="Oval 5">
            <a:extLst>
              <a:ext uri="{FF2B5EF4-FFF2-40B4-BE49-F238E27FC236}">
                <a16:creationId xmlns:a16="http://schemas.microsoft.com/office/drawing/2014/main" id="{611CCB1F-69B5-4B2B-8E5F-3922C8A5FBF6}"/>
              </a:ext>
            </a:extLst>
          </p:cNvPr>
          <p:cNvSpPr/>
          <p:nvPr/>
        </p:nvSpPr>
        <p:spPr>
          <a:xfrm>
            <a:off x="7406326" y="1371600"/>
            <a:ext cx="685800" cy="2851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2340A23-C821-4F1C-B107-08BBCCCCC165}"/>
              </a:ext>
            </a:extLst>
          </p:cNvPr>
          <p:cNvSpPr/>
          <p:nvPr/>
        </p:nvSpPr>
        <p:spPr>
          <a:xfrm>
            <a:off x="7344659" y="3806702"/>
            <a:ext cx="6858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4E0A53F-E8B0-4CD7-86D1-42CE800DB6E5}"/>
              </a:ext>
            </a:extLst>
          </p:cNvPr>
          <p:cNvSpPr/>
          <p:nvPr/>
        </p:nvSpPr>
        <p:spPr>
          <a:xfrm>
            <a:off x="914400" y="1752600"/>
            <a:ext cx="1295400" cy="838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64BDFAB-1CD3-45B8-82E4-C1837A1027A3}"/>
              </a:ext>
            </a:extLst>
          </p:cNvPr>
          <p:cNvSpPr/>
          <p:nvPr/>
        </p:nvSpPr>
        <p:spPr>
          <a:xfrm>
            <a:off x="861178" y="4054941"/>
            <a:ext cx="1295400" cy="838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3C581A1-BC66-46C5-AB75-49ED10DE3977}"/>
              </a:ext>
            </a:extLst>
          </p:cNvPr>
          <p:cNvSpPr txBox="1"/>
          <p:nvPr/>
        </p:nvSpPr>
        <p:spPr>
          <a:xfrm>
            <a:off x="4821872" y="6242222"/>
            <a:ext cx="3270254" cy="369332"/>
          </a:xfrm>
          <a:prstGeom prst="rect">
            <a:avLst/>
          </a:prstGeom>
          <a:noFill/>
        </p:spPr>
        <p:txBody>
          <a:bodyPr wrap="none" rtlCol="0">
            <a:spAutoFit/>
          </a:bodyPr>
          <a:lstStyle/>
          <a:p>
            <a:r>
              <a:rPr lang="en-US" dirty="0"/>
              <a:t>Source: Bruner and Grimm, 2019</a:t>
            </a:r>
          </a:p>
        </p:txBody>
      </p:sp>
    </p:spTree>
    <p:extLst>
      <p:ext uri="{BB962C8B-B14F-4D97-AF65-F5344CB8AC3E}">
        <p14:creationId xmlns:p14="http://schemas.microsoft.com/office/powerpoint/2010/main" val="409759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68362"/>
          </a:xfrm>
        </p:spPr>
        <p:txBody>
          <a:bodyPr/>
          <a:lstStyle/>
          <a:p>
            <a:r>
              <a:rPr lang="en-US" b="1" dirty="0"/>
              <a:t>Trade in Services: 2012 Economic Census</a:t>
            </a:r>
          </a:p>
        </p:txBody>
      </p:sp>
      <p:graphicFrame>
        <p:nvGraphicFramePr>
          <p:cNvPr id="7" name="Table 6">
            <a:extLst>
              <a:ext uri="{FF2B5EF4-FFF2-40B4-BE49-F238E27FC236}">
                <a16:creationId xmlns:a16="http://schemas.microsoft.com/office/drawing/2014/main" id="{F1337DED-CE25-4E67-8BB4-CB5D63F02C5E}"/>
              </a:ext>
            </a:extLst>
          </p:cNvPr>
          <p:cNvGraphicFramePr>
            <a:graphicFrameLocks noGrp="1"/>
          </p:cNvGraphicFramePr>
          <p:nvPr>
            <p:extLst>
              <p:ext uri="{D42A27DB-BD31-4B8C-83A1-F6EECF244321}">
                <p14:modId xmlns:p14="http://schemas.microsoft.com/office/powerpoint/2010/main" val="2837034961"/>
              </p:ext>
            </p:extLst>
          </p:nvPr>
        </p:nvGraphicFramePr>
        <p:xfrm>
          <a:off x="952500" y="1143000"/>
          <a:ext cx="10287000" cy="4846193"/>
        </p:xfrm>
        <a:graphic>
          <a:graphicData uri="http://schemas.openxmlformats.org/drawingml/2006/table">
            <a:tbl>
              <a:tblPr>
                <a:tableStyleId>{5C22544A-7EE6-4342-B048-85BDC9FD1C3A}</a:tableStyleId>
              </a:tblPr>
              <a:tblGrid>
                <a:gridCol w="8188248">
                  <a:extLst>
                    <a:ext uri="{9D8B030D-6E8A-4147-A177-3AD203B41FA5}">
                      <a16:colId xmlns:a16="http://schemas.microsoft.com/office/drawing/2014/main" val="2346672046"/>
                    </a:ext>
                  </a:extLst>
                </a:gridCol>
                <a:gridCol w="2098752">
                  <a:extLst>
                    <a:ext uri="{9D8B030D-6E8A-4147-A177-3AD203B41FA5}">
                      <a16:colId xmlns:a16="http://schemas.microsoft.com/office/drawing/2014/main" val="955517000"/>
                    </a:ext>
                  </a:extLst>
                </a:gridCol>
              </a:tblGrid>
              <a:tr h="824770">
                <a:tc>
                  <a:txBody>
                    <a:bodyPr/>
                    <a:lstStyle/>
                    <a:p>
                      <a:pPr marL="0" marR="0" algn="ctr">
                        <a:lnSpc>
                          <a:spcPct val="107000"/>
                        </a:lnSpc>
                        <a:spcBef>
                          <a:spcPts val="0"/>
                        </a:spcBef>
                        <a:spcAft>
                          <a:spcPts val="0"/>
                        </a:spcAft>
                      </a:pPr>
                      <a:r>
                        <a:rPr lang="en-US" sz="2800" b="1" dirty="0">
                          <a:effectLst/>
                        </a:rPr>
                        <a:t>Sector</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b="1" dirty="0">
                          <a:effectLst/>
                        </a:rPr>
                        <a:t>Exports</a:t>
                      </a:r>
                    </a:p>
                    <a:p>
                      <a:pPr marL="0" marR="0" algn="ctr">
                        <a:lnSpc>
                          <a:spcPct val="107000"/>
                        </a:lnSpc>
                        <a:spcBef>
                          <a:spcPts val="0"/>
                        </a:spcBef>
                        <a:spcAft>
                          <a:spcPts val="0"/>
                        </a:spcAft>
                      </a:pPr>
                      <a:r>
                        <a:rPr lang="en-US" sz="2400" b="1" dirty="0">
                          <a:effectLst/>
                        </a:rPr>
                        <a:t>(million USD)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394447"/>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Information</a:t>
                      </a: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52,079</a:t>
                      </a: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95109516"/>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Finance and Insurance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21,593</a:t>
                      </a:r>
                    </a:p>
                  </a:txBody>
                  <a:tcPr marL="68580" marR="68580" marT="0" marB="0" anchor="b"/>
                </a:tc>
                <a:extLst>
                  <a:ext uri="{0D108BD9-81ED-4DB2-BD59-A6C34878D82A}">
                    <a16:rowId xmlns:a16="http://schemas.microsoft.com/office/drawing/2014/main" val="3277067885"/>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Real Estate</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2,424</a:t>
                      </a:r>
                    </a:p>
                  </a:txBody>
                  <a:tcPr marL="68580" marR="68580" marT="0" marB="0" anchor="b"/>
                </a:tc>
                <a:extLst>
                  <a:ext uri="{0D108BD9-81ED-4DB2-BD59-A6C34878D82A}">
                    <a16:rowId xmlns:a16="http://schemas.microsoft.com/office/drawing/2014/main" val="3689244732"/>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Professional, Scientific, Technical Services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45,362</a:t>
                      </a:r>
                    </a:p>
                  </a:txBody>
                  <a:tcPr marL="68580" marR="68580" marT="0" marB="0" anchor="b"/>
                </a:tc>
                <a:extLst>
                  <a:ext uri="{0D108BD9-81ED-4DB2-BD59-A6C34878D82A}">
                    <a16:rowId xmlns:a16="http://schemas.microsoft.com/office/drawing/2014/main" val="3957017828"/>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Management of Companies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1,248</a:t>
                      </a:r>
                    </a:p>
                  </a:txBody>
                  <a:tcPr marL="68580" marR="68580" marT="0" marB="0" anchor="b"/>
                </a:tc>
                <a:extLst>
                  <a:ext uri="{0D108BD9-81ED-4DB2-BD59-A6C34878D82A}">
                    <a16:rowId xmlns:a16="http://schemas.microsoft.com/office/drawing/2014/main" val="1612077602"/>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Administrative Support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6,679</a:t>
                      </a:r>
                    </a:p>
                  </a:txBody>
                  <a:tcPr marL="68580" marR="68580" marT="0" marB="0" anchor="b"/>
                </a:tc>
                <a:extLst>
                  <a:ext uri="{0D108BD9-81ED-4DB2-BD59-A6C34878D82A}">
                    <a16:rowId xmlns:a16="http://schemas.microsoft.com/office/drawing/2014/main" val="1219443928"/>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Arts, Entertainment, Recreation </a:t>
                      </a:r>
                    </a:p>
                  </a:txBody>
                  <a:tcPr marL="68580" marR="68580" marT="0" marB="0" anchor="b"/>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523</a:t>
                      </a:r>
                    </a:p>
                  </a:txBody>
                  <a:tcPr marL="68580" marR="68580" marT="0" marB="0" anchor="b"/>
                </a:tc>
                <a:extLst>
                  <a:ext uri="{0D108BD9-81ED-4DB2-BD59-A6C34878D82A}">
                    <a16:rowId xmlns:a16="http://schemas.microsoft.com/office/drawing/2014/main" val="1944333824"/>
                  </a:ext>
                </a:extLst>
              </a:tr>
              <a:tr h="403029">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Other Services </a:t>
                      </a: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1,052</a:t>
                      </a: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6450785"/>
                  </a:ext>
                </a:extLst>
              </a:tr>
              <a:tr h="525141">
                <a:tc>
                  <a:txBody>
                    <a:bodyPr/>
                    <a:lstStyle/>
                    <a:p>
                      <a:pPr marL="0" marR="0" algn="ctr">
                        <a:lnSpc>
                          <a:spcPct val="107000"/>
                        </a:lnSpc>
                        <a:spcBef>
                          <a:spcPts val="0"/>
                        </a:spcBef>
                        <a:spcAft>
                          <a:spcPts val="0"/>
                        </a:spcAft>
                      </a:pPr>
                      <a:r>
                        <a:rPr lang="en-US" sz="2800" kern="1200">
                          <a:solidFill>
                            <a:schemeClr val="dk1"/>
                          </a:solidFill>
                          <a:effectLst/>
                          <a:latin typeface="+mn-lt"/>
                          <a:ea typeface="+mn-ea"/>
                          <a:cs typeface="+mn-cs"/>
                        </a:rPr>
                        <a:t>Total</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1200" dirty="0">
                          <a:solidFill>
                            <a:schemeClr val="dk1"/>
                          </a:solidFill>
                          <a:effectLst/>
                          <a:latin typeface="+mn-lt"/>
                          <a:ea typeface="+mn-ea"/>
                          <a:cs typeface="+mn-cs"/>
                        </a:rPr>
                        <a:t>130,960</a:t>
                      </a: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6268696"/>
                  </a:ext>
                </a:extLst>
              </a:tr>
            </a:tbl>
          </a:graphicData>
        </a:graphic>
      </p:graphicFrame>
      <p:sp>
        <p:nvSpPr>
          <p:cNvPr id="4" name="Oval 3">
            <a:extLst>
              <a:ext uri="{FF2B5EF4-FFF2-40B4-BE49-F238E27FC236}">
                <a16:creationId xmlns:a16="http://schemas.microsoft.com/office/drawing/2014/main" id="{BBCD51FE-D9A4-45BB-8FBF-DDC8A35AE1C6}"/>
              </a:ext>
            </a:extLst>
          </p:cNvPr>
          <p:cNvSpPr/>
          <p:nvPr/>
        </p:nvSpPr>
        <p:spPr>
          <a:xfrm>
            <a:off x="9372600" y="1020762"/>
            <a:ext cx="1600200" cy="5794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3815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3B1F9FA5B2E847971EAB42F3EC9A01" ma:contentTypeVersion="1" ma:contentTypeDescription="Create a new document." ma:contentTypeScope="" ma:versionID="6a05c86d16e1835808316868a7ca6065">
  <xsd:schema xmlns:xsd="http://www.w3.org/2001/XMLSchema" xmlns:xs="http://www.w3.org/2001/XMLSchema" xmlns:p="http://schemas.microsoft.com/office/2006/metadata/properties" xmlns:ns1="http://schemas.microsoft.com/sharepoint/v3" xmlns:ns2="8557a95a-962d-47e7-8af1-548f79049771" targetNamespace="http://schemas.microsoft.com/office/2006/metadata/properties" ma:root="true" ma:fieldsID="2bb8dfbcc59ace8b8b13156065cb8351" ns1:_="" ns2:_="">
    <xsd:import namespace="http://schemas.microsoft.com/sharepoint/v3"/>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557a95a-962d-47e7-8af1-548f79049771">3J7TJ2AYAA5W-134-54</_dlc_DocId>
    <_dlc_DocIdUrl xmlns="8557a95a-962d-47e7-8af1-548f79049771">
      <Url>https://collab.ecm.census.gov/div/cnmp/intranet/CIDB/_layouts/DocIdRedir.aspx?ID=3J7TJ2AYAA5W-134-54</Url>
      <Description>3J7TJ2AYAA5W-134-54</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F52EFC0-1103-45EF-9816-A5E63FC980A4}">
  <ds:schemaRefs>
    <ds:schemaRef ds:uri="http://schemas.microsoft.com/sharepoint/v3/contenttype/forms"/>
  </ds:schemaRefs>
</ds:datastoreItem>
</file>

<file path=customXml/itemProps2.xml><?xml version="1.0" encoding="utf-8"?>
<ds:datastoreItem xmlns:ds="http://schemas.openxmlformats.org/officeDocument/2006/customXml" ds:itemID="{CAE4A8BB-C348-4B56-85AF-A0A056390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ED58F6-4152-4975-AB0D-8141D60CDF06}">
  <ds:schemaRefs>
    <ds:schemaRef ds:uri="http://schemas.microsoft.com/sharepoint/v3"/>
    <ds:schemaRef ds:uri="8557a95a-962d-47e7-8af1-548f7904977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25CC94F2-DA45-477E-ADF2-6542354670F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2848</TotalTime>
  <Words>729</Words>
  <Application>Microsoft Office PowerPoint</Application>
  <PresentationFormat>Widescreen</PresentationFormat>
  <Paragraphs>132</Paragraphs>
  <Slides>14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Business Dynamics of Globally Engaged Firms: Data Challenges</vt:lpstr>
      <vt:lpstr>Business Dynamics Statistics: Background</vt:lpstr>
      <vt:lpstr>Broad Motivating Questions</vt:lpstr>
      <vt:lpstr>Business Dynamics Statistics of Globally Engaged Firms</vt:lpstr>
      <vt:lpstr>Trade in Services: Collaborative Efforts</vt:lpstr>
      <vt:lpstr>Trade in Services: Collection System</vt:lpstr>
      <vt:lpstr>Trade in Services vs. Goods: Coverage</vt:lpstr>
      <vt:lpstr>Trade in Selected Services: BEA Surveys (in million USD)</vt:lpstr>
      <vt:lpstr>Trade in Services: 2012 Economic Census</vt:lpstr>
      <vt:lpstr>Trade in Services: 2012 SAS</vt:lpstr>
      <vt:lpstr>Trade in Services: Comparison </vt:lpstr>
      <vt:lpstr>Trade in Services: Proposals</vt:lpstr>
      <vt:lpstr>Trade in Services: Unit of Collection?</vt:lpstr>
      <vt:lpstr>Trade in Services: IRS Forms</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Richards</dc:creator>
  <cp:lastModifiedBy>Fariha Kamal (CENSUS/CES FED)</cp:lastModifiedBy>
  <cp:revision>287</cp:revision>
  <cp:lastPrinted>2017-05-11T14:22:54Z</cp:lastPrinted>
  <dcterms:created xsi:type="dcterms:W3CDTF">2016-11-09T16:58:51Z</dcterms:created>
  <dcterms:modified xsi:type="dcterms:W3CDTF">2020-12-03T20:09:42Z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0x010100743B1F9FA5B2E847971EAB42F3EC9A01</vt:lpwstr>
  </property>
  <property fmtid="{D5CDD505-2E9C-101B-9397-08002B2CF9AE}" pid="3" name="_dlc_DocIdItemGuid">
    <vt:lpwstr>c27e0c36-c330-4c3d-8d82-a730cb1dcb64</vt:lpwstr>
  </property>
</Properties>
</file>