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  <p:sldMasterId id="2147483670" r:id="rId5"/>
    <p:sldMasterId id="2147483672" r:id="rId6"/>
  </p:sldMasterIdLst>
  <p:notesMasterIdLst>
    <p:notesMasterId r:id="rId35"/>
  </p:notesMasterIdLst>
  <p:handoutMasterIdLst>
    <p:handoutMasterId r:id="rId36"/>
  </p:handoutMasterIdLst>
  <p:sldIdLst>
    <p:sldId id="260" r:id="rId7"/>
    <p:sldId id="347" r:id="rId8"/>
    <p:sldId id="325" r:id="rId9"/>
    <p:sldId id="307" r:id="rId10"/>
    <p:sldId id="345" r:id="rId11"/>
    <p:sldId id="315" r:id="rId12"/>
    <p:sldId id="349" r:id="rId13"/>
    <p:sldId id="336" r:id="rId14"/>
    <p:sldId id="346" r:id="rId15"/>
    <p:sldId id="313" r:id="rId16"/>
    <p:sldId id="338" r:id="rId17"/>
    <p:sldId id="340" r:id="rId18"/>
    <p:sldId id="342" r:id="rId19"/>
    <p:sldId id="319" r:id="rId20"/>
    <p:sldId id="344" r:id="rId21"/>
    <p:sldId id="348" r:id="rId22"/>
    <p:sldId id="320" r:id="rId23"/>
    <p:sldId id="334" r:id="rId24"/>
    <p:sldId id="312" r:id="rId25"/>
    <p:sldId id="323" r:id="rId26"/>
    <p:sldId id="333" r:id="rId27"/>
    <p:sldId id="332" r:id="rId28"/>
    <p:sldId id="264" r:id="rId29"/>
    <p:sldId id="339" r:id="rId30"/>
    <p:sldId id="299" r:id="rId31"/>
    <p:sldId id="259" r:id="rId32"/>
    <p:sldId id="276" r:id="rId33"/>
    <p:sldId id="27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3CCA759-2C3B-438E-A451-233047120D13}">
          <p14:sldIdLst>
            <p14:sldId id="260"/>
          </p14:sldIdLst>
        </p14:section>
        <p14:section name="Introduction" id="{319FE7CE-1F84-4726-8646-73C34D8D7BCA}">
          <p14:sldIdLst>
            <p14:sldId id="347"/>
            <p14:sldId id="325"/>
            <p14:sldId id="307"/>
            <p14:sldId id="345"/>
            <p14:sldId id="315"/>
            <p14:sldId id="349"/>
            <p14:sldId id="336"/>
          </p14:sldIdLst>
        </p14:section>
        <p14:section name="Context" id="{AFFBF725-591D-4847-9EE5-5D6D3584247F}">
          <p14:sldIdLst>
            <p14:sldId id="346"/>
            <p14:sldId id="313"/>
            <p14:sldId id="338"/>
            <p14:sldId id="340"/>
            <p14:sldId id="342"/>
            <p14:sldId id="319"/>
            <p14:sldId id="344"/>
          </p14:sldIdLst>
        </p14:section>
        <p14:section name="Details" id="{F91A9B89-396D-4F7D-A8F9-363456E026C2}">
          <p14:sldIdLst>
            <p14:sldId id="348"/>
            <p14:sldId id="320"/>
            <p14:sldId id="334"/>
            <p14:sldId id="312"/>
            <p14:sldId id="323"/>
            <p14:sldId id="333"/>
            <p14:sldId id="332"/>
            <p14:sldId id="264"/>
            <p14:sldId id="339"/>
            <p14:sldId id="299"/>
            <p14:sldId id="259"/>
            <p14:sldId id="276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87663" autoAdjust="0"/>
  </p:normalViewPr>
  <p:slideViewPr>
    <p:cSldViewPr snapToGrid="0" showGuides="1">
      <p:cViewPr>
        <p:scale>
          <a:sx n="66" d="100"/>
          <a:sy n="66" d="100"/>
        </p:scale>
        <p:origin x="878" y="3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168"/>
    </p:cViewPr>
  </p:sorterViewPr>
  <p:notesViewPr>
    <p:cSldViewPr snapToGrid="0" showGuides="1">
      <p:cViewPr varScale="1">
        <p:scale>
          <a:sx n="66" d="100"/>
          <a:sy n="66" d="100"/>
        </p:scale>
        <p:origin x="306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5\fleck_s\Communication\FESAC\Dec%2020%20presentation\BEA%20data\industry%20accounts.bea.q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5\fleck_s\Communication\FESAC\Dec%2020%20presentation\BEA%20data\industry%20accounts.bea.q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leck_S\AppData\Local\Microsoft\Windows\INetCache\Content.Outlook\9LTXT0IK\SeriesReport-20201207143911_06a20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Furniture</a:t>
            </a:r>
            <a:r>
              <a:rPr lang="en-US" sz="2800" baseline="0" dirty="0"/>
              <a:t> </a:t>
            </a:r>
            <a:r>
              <a:rPr lang="en-US" sz="2800" baseline="0" dirty="0" smtClean="0"/>
              <a:t>Manufacturing</a:t>
            </a:r>
          </a:p>
          <a:p>
            <a:pPr>
              <a:defRPr sz="1800"/>
            </a:pPr>
            <a:r>
              <a:rPr lang="en-US" sz="2800" baseline="0" dirty="0" smtClean="0"/>
              <a:t>Intermediate Input Price Indexes</a:t>
            </a:r>
            <a:endParaRPr lang="en-US" sz="2800" baseline="0" dirty="0"/>
          </a:p>
          <a:p>
            <a:pPr>
              <a:defRPr sz="1800"/>
            </a:pPr>
            <a:r>
              <a:rPr lang="en-US" sz="2800" baseline="0" dirty="0" smtClean="0"/>
              <a:t>BLS and BEA, </a:t>
            </a:r>
            <a:r>
              <a:rPr lang="en-US" sz="2800" baseline="0" dirty="0"/>
              <a:t>2019Q1-2020Q3</a:t>
            </a:r>
            <a:endParaRPr lang="en-US" sz="2800" dirty="0"/>
          </a:p>
        </c:rich>
      </c:tx>
      <c:layout/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550700846671668E-2"/>
          <c:y val="0.13089346806633978"/>
          <c:w val="0.91564643129286261"/>
          <c:h val="0.78837839742210514"/>
        </c:manualLayout>
      </c:layout>
      <c:lineChart>
        <c:grouping val="standard"/>
        <c:varyColors val="0"/>
        <c:ser>
          <c:idx val="2"/>
          <c:order val="0"/>
          <c:tx>
            <c:strRef>
              <c:f>'furniture indexes'!$A$4</c:f>
              <c:strCache>
                <c:ptCount val="1"/>
                <c:pt idx="0">
                  <c:v>BEA Chain-Type Price Index for Intermediate Inputs</c:v>
                </c:pt>
              </c:strCache>
            </c:strRef>
          </c:tx>
          <c:spPr>
            <a:ln w="571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'furniture indexes'!$AD$1:$AJ$1</c:f>
              <c:strCache>
                <c:ptCount val="7"/>
                <c:pt idx="0">
                  <c:v>2019Q1</c:v>
                </c:pt>
                <c:pt idx="1">
                  <c:v>2019Q2</c:v>
                </c:pt>
                <c:pt idx="2">
                  <c:v>2019Q3</c:v>
                </c:pt>
                <c:pt idx="3">
                  <c:v>2019Q4</c:v>
                </c:pt>
                <c:pt idx="4">
                  <c:v>2020Q1</c:v>
                </c:pt>
                <c:pt idx="5">
                  <c:v>2020Q2</c:v>
                </c:pt>
                <c:pt idx="6">
                  <c:v>2020Q3</c:v>
                </c:pt>
              </c:strCache>
            </c:strRef>
          </c:cat>
          <c:val>
            <c:numRef>
              <c:f>'furniture indexes'!$AD$4:$AJ$4</c:f>
              <c:numCache>
                <c:formatCode>General</c:formatCode>
                <c:ptCount val="7"/>
                <c:pt idx="0">
                  <c:v>100</c:v>
                </c:pt>
                <c:pt idx="1">
                  <c:v>99.363768776416549</c:v>
                </c:pt>
                <c:pt idx="2">
                  <c:v>98.820470203468886</c:v>
                </c:pt>
                <c:pt idx="3">
                  <c:v>98.219982307053044</c:v>
                </c:pt>
                <c:pt idx="4">
                  <c:v>98.523800587977732</c:v>
                </c:pt>
                <c:pt idx="5">
                  <c:v>98.201217060290062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'furniture indexes'!$A$5</c:f>
              <c:strCache>
                <c:ptCount val="1"/>
                <c:pt idx="0">
                  <c:v>BLS Net Input Price Index</c:v>
                </c:pt>
              </c:strCache>
            </c:strRef>
          </c:tx>
          <c:spPr>
            <a:ln w="571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'furniture indexes'!$AD$1:$AJ$1</c:f>
              <c:strCache>
                <c:ptCount val="7"/>
                <c:pt idx="0">
                  <c:v>2019Q1</c:v>
                </c:pt>
                <c:pt idx="1">
                  <c:v>2019Q2</c:v>
                </c:pt>
                <c:pt idx="2">
                  <c:v>2019Q3</c:v>
                </c:pt>
                <c:pt idx="3">
                  <c:v>2019Q4</c:v>
                </c:pt>
                <c:pt idx="4">
                  <c:v>2020Q1</c:v>
                </c:pt>
                <c:pt idx="5">
                  <c:v>2020Q2</c:v>
                </c:pt>
                <c:pt idx="6">
                  <c:v>2020Q3</c:v>
                </c:pt>
              </c:strCache>
            </c:strRef>
          </c:cat>
          <c:val>
            <c:numRef>
              <c:f>'furniture indexes'!$AD$5:$AJ$5</c:f>
              <c:numCache>
                <c:formatCode>0.000</c:formatCode>
                <c:ptCount val="7"/>
                <c:pt idx="0">
                  <c:v>100</c:v>
                </c:pt>
                <c:pt idx="1">
                  <c:v>99.66545580811453</c:v>
                </c:pt>
                <c:pt idx="2">
                  <c:v>99.190015758967917</c:v>
                </c:pt>
                <c:pt idx="3">
                  <c:v>98.684860706749646</c:v>
                </c:pt>
                <c:pt idx="4">
                  <c:v>99.272149362963745</c:v>
                </c:pt>
                <c:pt idx="5">
                  <c:v>98.469176527150807</c:v>
                </c:pt>
                <c:pt idx="6">
                  <c:v>103.36547450519511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7141376"/>
        <c:axId val="1597130496"/>
      </c:lineChart>
      <c:catAx>
        <c:axId val="159714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7130496"/>
        <c:crosses val="autoZero"/>
        <c:auto val="1"/>
        <c:lblAlgn val="ctr"/>
        <c:lblOffset val="100"/>
        <c:noMultiLvlLbl val="0"/>
      </c:catAx>
      <c:valAx>
        <c:axId val="1597130496"/>
        <c:scaling>
          <c:orientation val="minMax"/>
          <c:max val="110"/>
          <c:min val="8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714137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938561556719395E-2"/>
          <c:y val="0.54051234793977854"/>
          <c:w val="0.69699124808616508"/>
          <c:h val="0.21493031832371404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Furniture</a:t>
            </a:r>
            <a:r>
              <a:rPr lang="en-US" sz="2800" baseline="0" dirty="0"/>
              <a:t> </a:t>
            </a:r>
            <a:r>
              <a:rPr lang="en-US" sz="2800" baseline="0" dirty="0" smtClean="0"/>
              <a:t>Manufacturing</a:t>
            </a:r>
          </a:p>
          <a:p>
            <a:pPr>
              <a:defRPr sz="1800"/>
            </a:pPr>
            <a:r>
              <a:rPr lang="en-US" sz="2800" baseline="0" dirty="0" smtClean="0"/>
              <a:t>Net Input Price Indexes</a:t>
            </a:r>
            <a:endParaRPr lang="en-US" sz="2800" baseline="0" dirty="0"/>
          </a:p>
          <a:p>
            <a:pPr>
              <a:defRPr sz="1800"/>
            </a:pPr>
            <a:r>
              <a:rPr lang="en-US" sz="2800" baseline="0" dirty="0" smtClean="0"/>
              <a:t>Domestic and Imported, </a:t>
            </a:r>
            <a:r>
              <a:rPr lang="en-US" sz="2800" baseline="0" dirty="0"/>
              <a:t>2019Q1-2020Q3</a:t>
            </a:r>
            <a:endParaRPr lang="en-US" sz="2800" dirty="0"/>
          </a:p>
        </c:rich>
      </c:tx>
      <c:layout/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500196273119822E-2"/>
          <c:y val="0.1352651754535085"/>
          <c:w val="0.91564643129286261"/>
          <c:h val="0.77202155325115529"/>
        </c:manualLayout>
      </c:layout>
      <c:lineChart>
        <c:grouping val="standard"/>
        <c:varyColors val="0"/>
        <c:ser>
          <c:idx val="4"/>
          <c:order val="0"/>
          <c:tx>
            <c:strRef>
              <c:f>'furniture indexes'!$A$5</c:f>
              <c:strCache>
                <c:ptCount val="1"/>
                <c:pt idx="0">
                  <c:v>BLS Net Input Price Index</c:v>
                </c:pt>
              </c:strCache>
            </c:strRef>
          </c:tx>
          <c:spPr>
            <a:ln w="571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'furniture indexes'!$AD$1:$AJ$1</c:f>
              <c:strCache>
                <c:ptCount val="7"/>
                <c:pt idx="0">
                  <c:v>2019Q1</c:v>
                </c:pt>
                <c:pt idx="1">
                  <c:v>2019Q2</c:v>
                </c:pt>
                <c:pt idx="2">
                  <c:v>2019Q3</c:v>
                </c:pt>
                <c:pt idx="3">
                  <c:v>2019Q4</c:v>
                </c:pt>
                <c:pt idx="4">
                  <c:v>2020Q1</c:v>
                </c:pt>
                <c:pt idx="5">
                  <c:v>2020Q2</c:v>
                </c:pt>
                <c:pt idx="6">
                  <c:v>2020Q3</c:v>
                </c:pt>
              </c:strCache>
            </c:strRef>
          </c:cat>
          <c:val>
            <c:numRef>
              <c:f>'furniture indexes'!$AD$5:$AJ$5</c:f>
              <c:numCache>
                <c:formatCode>0.000</c:formatCode>
                <c:ptCount val="7"/>
                <c:pt idx="0">
                  <c:v>100</c:v>
                </c:pt>
                <c:pt idx="1">
                  <c:v>99.66545580811453</c:v>
                </c:pt>
                <c:pt idx="2">
                  <c:v>99.190015758967917</c:v>
                </c:pt>
                <c:pt idx="3">
                  <c:v>98.684860706749646</c:v>
                </c:pt>
                <c:pt idx="4">
                  <c:v>99.272149362963745</c:v>
                </c:pt>
                <c:pt idx="5">
                  <c:v>98.469176527150807</c:v>
                </c:pt>
                <c:pt idx="6">
                  <c:v>103.36547450519511</c:v>
                </c:pt>
              </c:numCache>
            </c:numRef>
          </c:val>
          <c:smooth val="0"/>
        </c:ser>
        <c:ser>
          <c:idx val="6"/>
          <c:order val="1"/>
          <c:tx>
            <c:strRef>
              <c:f>'furniture indexes'!$A$7</c:f>
              <c:strCache>
                <c:ptCount val="1"/>
                <c:pt idx="0">
                  <c:v>NIPI,  PPI goods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'furniture indexes'!$AD$1:$AJ$1</c:f>
              <c:strCache>
                <c:ptCount val="7"/>
                <c:pt idx="0">
                  <c:v>2019Q1</c:v>
                </c:pt>
                <c:pt idx="1">
                  <c:v>2019Q2</c:v>
                </c:pt>
                <c:pt idx="2">
                  <c:v>2019Q3</c:v>
                </c:pt>
                <c:pt idx="3">
                  <c:v>2019Q4</c:v>
                </c:pt>
                <c:pt idx="4">
                  <c:v>2020Q1</c:v>
                </c:pt>
                <c:pt idx="5">
                  <c:v>2020Q2</c:v>
                </c:pt>
                <c:pt idx="6">
                  <c:v>2020Q3</c:v>
                </c:pt>
              </c:strCache>
            </c:strRef>
          </c:cat>
          <c:val>
            <c:numRef>
              <c:f>'furniture indexes'!$AD$7:$AJ$7</c:f>
              <c:numCache>
                <c:formatCode>0.000</c:formatCode>
                <c:ptCount val="7"/>
                <c:pt idx="0">
                  <c:v>100</c:v>
                </c:pt>
                <c:pt idx="1">
                  <c:v>99.349392120601109</c:v>
                </c:pt>
                <c:pt idx="2">
                  <c:v>98.315896997656608</c:v>
                </c:pt>
                <c:pt idx="3">
                  <c:v>97.508061662538452</c:v>
                </c:pt>
                <c:pt idx="4">
                  <c:v>97.98508508976316</c:v>
                </c:pt>
                <c:pt idx="5">
                  <c:v>97.688990072304591</c:v>
                </c:pt>
                <c:pt idx="6">
                  <c:v>103.63459137552323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'furniture indexes'!$A$8</c:f>
              <c:strCache>
                <c:ptCount val="1"/>
                <c:pt idx="0">
                  <c:v>NIPI,  PPI services</c:v>
                </c:pt>
              </c:strCache>
            </c:strRef>
          </c:tx>
          <c:spPr>
            <a:ln w="28575" cap="rnd">
              <a:solidFill>
                <a:schemeClr val="tx2">
                  <a:lumMod val="50000"/>
                  <a:lumOff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'furniture indexes'!$AD$1:$AJ$1</c:f>
              <c:strCache>
                <c:ptCount val="7"/>
                <c:pt idx="0">
                  <c:v>2019Q1</c:v>
                </c:pt>
                <c:pt idx="1">
                  <c:v>2019Q2</c:v>
                </c:pt>
                <c:pt idx="2">
                  <c:v>2019Q3</c:v>
                </c:pt>
                <c:pt idx="3">
                  <c:v>2019Q4</c:v>
                </c:pt>
                <c:pt idx="4">
                  <c:v>2020Q1</c:v>
                </c:pt>
                <c:pt idx="5">
                  <c:v>2020Q2</c:v>
                </c:pt>
                <c:pt idx="6">
                  <c:v>2020Q3</c:v>
                </c:pt>
              </c:strCache>
            </c:strRef>
          </c:cat>
          <c:val>
            <c:numRef>
              <c:f>'furniture indexes'!$AD$8:$AJ$8</c:f>
              <c:numCache>
                <c:formatCode>0.000</c:formatCode>
                <c:ptCount val="7"/>
                <c:pt idx="0">
                  <c:v>100</c:v>
                </c:pt>
                <c:pt idx="1">
                  <c:v>100.69674806495877</c:v>
                </c:pt>
                <c:pt idx="2">
                  <c:v>101.63562607409776</c:v>
                </c:pt>
                <c:pt idx="3">
                  <c:v>102.05793799874772</c:v>
                </c:pt>
                <c:pt idx="4">
                  <c:v>103.02612472190025</c:v>
                </c:pt>
                <c:pt idx="5">
                  <c:v>101.48641807548327</c:v>
                </c:pt>
                <c:pt idx="6">
                  <c:v>102.20681294379388</c:v>
                </c:pt>
              </c:numCache>
            </c:numRef>
          </c:val>
          <c:smooth val="0"/>
        </c:ser>
        <c:ser>
          <c:idx val="8"/>
          <c:order val="3"/>
          <c:tx>
            <c:strRef>
              <c:f>'furniture indexes'!$A$9</c:f>
              <c:strCache>
                <c:ptCount val="1"/>
                <c:pt idx="0">
                  <c:v>NIPI, MPI goods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lgDashDot"/>
              <a:round/>
            </a:ln>
            <a:effectLst/>
          </c:spPr>
          <c:marker>
            <c:symbol val="none"/>
          </c:marker>
          <c:cat>
            <c:strRef>
              <c:f>'furniture indexes'!$AD$1:$AJ$1</c:f>
              <c:strCache>
                <c:ptCount val="7"/>
                <c:pt idx="0">
                  <c:v>2019Q1</c:v>
                </c:pt>
                <c:pt idx="1">
                  <c:v>2019Q2</c:v>
                </c:pt>
                <c:pt idx="2">
                  <c:v>2019Q3</c:v>
                </c:pt>
                <c:pt idx="3">
                  <c:v>2019Q4</c:v>
                </c:pt>
                <c:pt idx="4">
                  <c:v>2020Q1</c:v>
                </c:pt>
                <c:pt idx="5">
                  <c:v>2020Q2</c:v>
                </c:pt>
                <c:pt idx="6">
                  <c:v>2020Q3</c:v>
                </c:pt>
              </c:strCache>
            </c:strRef>
          </c:cat>
          <c:val>
            <c:numRef>
              <c:f>'furniture indexes'!$AD$9:$AJ$9</c:f>
              <c:numCache>
                <c:formatCode>0.000</c:formatCode>
                <c:ptCount val="7"/>
                <c:pt idx="0">
                  <c:v>100</c:v>
                </c:pt>
                <c:pt idx="1">
                  <c:v>98.916314057357781</c:v>
                </c:pt>
                <c:pt idx="2">
                  <c:v>97.942776546443696</c:v>
                </c:pt>
                <c:pt idx="3">
                  <c:v>96.841628047551893</c:v>
                </c:pt>
                <c:pt idx="4">
                  <c:v>97.123043857881669</c:v>
                </c:pt>
                <c:pt idx="5">
                  <c:v>95.655517496138103</c:v>
                </c:pt>
                <c:pt idx="6">
                  <c:v>104.58022701323124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7131040"/>
        <c:axId val="1597132128"/>
      </c:lineChart>
      <c:catAx>
        <c:axId val="159713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7132128"/>
        <c:crosses val="autoZero"/>
        <c:auto val="1"/>
        <c:lblAlgn val="ctr"/>
        <c:lblOffset val="100"/>
        <c:noMultiLvlLbl val="0"/>
      </c:catAx>
      <c:valAx>
        <c:axId val="1597132128"/>
        <c:scaling>
          <c:orientation val="minMax"/>
          <c:min val="8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7131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784307386796602E-2"/>
          <c:y val="0.60416787644226466"/>
          <c:w val="0.62400379853968424"/>
          <c:h val="0.21845423109040088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Furniture </a:t>
            </a:r>
            <a:r>
              <a:rPr lang="en-US" sz="2800" baseline="0" dirty="0" smtClean="0"/>
              <a:t>Manufacturing</a:t>
            </a:r>
            <a:r>
              <a:rPr lang="en-US" sz="2800" baseline="0" dirty="0"/>
              <a:t>,</a:t>
            </a:r>
          </a:p>
          <a:p>
            <a:pPr>
              <a:defRPr sz="1800"/>
            </a:pPr>
            <a:r>
              <a:rPr lang="en-US" sz="2800" baseline="0" dirty="0"/>
              <a:t>BLS PPI Output and Net Input Price Indexes,</a:t>
            </a:r>
          </a:p>
          <a:p>
            <a:pPr>
              <a:defRPr sz="1800"/>
            </a:pPr>
            <a:r>
              <a:rPr lang="en-US" sz="2800" baseline="0" dirty="0"/>
              <a:t>January 2018 - October 2020</a:t>
            </a:r>
            <a:endParaRPr lang="en-US" sz="2800" dirty="0"/>
          </a:p>
        </c:rich>
      </c:tx>
      <c:layout/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876280256906369E-2"/>
          <c:y val="0.14902078978713609"/>
          <c:w val="0.89840374408901402"/>
          <c:h val="0.724848757688492"/>
        </c:manualLayout>
      </c:layout>
      <c:lineChart>
        <c:grouping val="standard"/>
        <c:varyColors val="0"/>
        <c:ser>
          <c:idx val="0"/>
          <c:order val="0"/>
          <c:tx>
            <c:strRef>
              <c:f>'BLS Data Series'!$E$11</c:f>
              <c:strCache>
                <c:ptCount val="1"/>
                <c:pt idx="0">
                  <c:v>PPI output index</c:v>
                </c:pt>
              </c:strCache>
            </c:strRef>
          </c:tx>
          <c:spPr>
            <a:ln w="57150" cap="rnd">
              <a:solidFill>
                <a:srgbClr val="00B050"/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'BLS Data Series'!$C$12:$C$45</c:f>
              <c:strCache>
                <c:ptCount val="34"/>
                <c:pt idx="0">
                  <c:v>2018-01</c:v>
                </c:pt>
                <c:pt idx="1">
                  <c:v>2018-02</c:v>
                </c:pt>
                <c:pt idx="2">
                  <c:v>2018-03</c:v>
                </c:pt>
                <c:pt idx="3">
                  <c:v>2018-04</c:v>
                </c:pt>
                <c:pt idx="4">
                  <c:v>2018-05</c:v>
                </c:pt>
                <c:pt idx="5">
                  <c:v>2018-06</c:v>
                </c:pt>
                <c:pt idx="6">
                  <c:v>2018-07</c:v>
                </c:pt>
                <c:pt idx="7">
                  <c:v>2018-08</c:v>
                </c:pt>
                <c:pt idx="8">
                  <c:v>2018-09</c:v>
                </c:pt>
                <c:pt idx="9">
                  <c:v>2018-10</c:v>
                </c:pt>
                <c:pt idx="10">
                  <c:v>2018-11</c:v>
                </c:pt>
                <c:pt idx="11">
                  <c:v>2018-12</c:v>
                </c:pt>
                <c:pt idx="12">
                  <c:v>2019-01</c:v>
                </c:pt>
                <c:pt idx="13">
                  <c:v>2019-02</c:v>
                </c:pt>
                <c:pt idx="14">
                  <c:v>2019-03</c:v>
                </c:pt>
                <c:pt idx="15">
                  <c:v>2019-04</c:v>
                </c:pt>
                <c:pt idx="16">
                  <c:v>2019-05</c:v>
                </c:pt>
                <c:pt idx="17">
                  <c:v>2019-06</c:v>
                </c:pt>
                <c:pt idx="18">
                  <c:v>2019-07</c:v>
                </c:pt>
                <c:pt idx="19">
                  <c:v>2019-08</c:v>
                </c:pt>
                <c:pt idx="20">
                  <c:v>2019-09</c:v>
                </c:pt>
                <c:pt idx="21">
                  <c:v>2019-10</c:v>
                </c:pt>
                <c:pt idx="22">
                  <c:v>2019-11</c:v>
                </c:pt>
                <c:pt idx="23">
                  <c:v>2019-12</c:v>
                </c:pt>
                <c:pt idx="24">
                  <c:v>2020-01</c:v>
                </c:pt>
                <c:pt idx="25">
                  <c:v>2020-02</c:v>
                </c:pt>
                <c:pt idx="26">
                  <c:v>2020-03</c:v>
                </c:pt>
                <c:pt idx="27">
                  <c:v>2020-04</c:v>
                </c:pt>
                <c:pt idx="28">
                  <c:v>2020-05</c:v>
                </c:pt>
                <c:pt idx="29">
                  <c:v>2020-06</c:v>
                </c:pt>
                <c:pt idx="30">
                  <c:v>2020-07</c:v>
                </c:pt>
                <c:pt idx="31">
                  <c:v>2020-08</c:v>
                </c:pt>
                <c:pt idx="32">
                  <c:v>2020-09</c:v>
                </c:pt>
                <c:pt idx="33">
                  <c:v>2020-10</c:v>
                </c:pt>
              </c:strCache>
            </c:strRef>
          </c:cat>
          <c:val>
            <c:numRef>
              <c:f>'BLS Data Series'!$E$12:$E$45</c:f>
              <c:numCache>
                <c:formatCode>General</c:formatCode>
                <c:ptCount val="34"/>
                <c:pt idx="0">
                  <c:v>97.055984555984566</c:v>
                </c:pt>
                <c:pt idx="1">
                  <c:v>97.200772200772207</c:v>
                </c:pt>
                <c:pt idx="2">
                  <c:v>97.393822393822404</c:v>
                </c:pt>
                <c:pt idx="3">
                  <c:v>97.876447876447884</c:v>
                </c:pt>
                <c:pt idx="4">
                  <c:v>98.117760617760624</c:v>
                </c:pt>
                <c:pt idx="5">
                  <c:v>98.696911196911202</c:v>
                </c:pt>
                <c:pt idx="6">
                  <c:v>98.455598455598462</c:v>
                </c:pt>
                <c:pt idx="7">
                  <c:v>98.600386100386103</c:v>
                </c:pt>
                <c:pt idx="8">
                  <c:v>98.938223938223942</c:v>
                </c:pt>
                <c:pt idx="9">
                  <c:v>99.51737451737452</c:v>
                </c:pt>
                <c:pt idx="10">
                  <c:v>99.662162162162161</c:v>
                </c:pt>
                <c:pt idx="11">
                  <c:v>100</c:v>
                </c:pt>
                <c:pt idx="12">
                  <c:v>100.53088803088804</c:v>
                </c:pt>
                <c:pt idx="13">
                  <c:v>100.77220077220078</c:v>
                </c:pt>
                <c:pt idx="14">
                  <c:v>100.67567567567568</c:v>
                </c:pt>
                <c:pt idx="15">
                  <c:v>100.72393822393823</c:v>
                </c:pt>
                <c:pt idx="16">
                  <c:v>101.59266409266409</c:v>
                </c:pt>
                <c:pt idx="17">
                  <c:v>101.54440154440155</c:v>
                </c:pt>
                <c:pt idx="18">
                  <c:v>101.88223938223939</c:v>
                </c:pt>
                <c:pt idx="19">
                  <c:v>101.78571428571429</c:v>
                </c:pt>
                <c:pt idx="20">
                  <c:v>101.93050193050193</c:v>
                </c:pt>
                <c:pt idx="21">
                  <c:v>102.12355212355213</c:v>
                </c:pt>
                <c:pt idx="22">
                  <c:v>102.12355212355213</c:v>
                </c:pt>
                <c:pt idx="23">
                  <c:v>102.31660231660233</c:v>
                </c:pt>
                <c:pt idx="24">
                  <c:v>102.65444015444017</c:v>
                </c:pt>
                <c:pt idx="25">
                  <c:v>102.75096525096525</c:v>
                </c:pt>
                <c:pt idx="26">
                  <c:v>103.18532818532819</c:v>
                </c:pt>
                <c:pt idx="27">
                  <c:v>103.18532818532819</c:v>
                </c:pt>
                <c:pt idx="28">
                  <c:v>103.37837837837839</c:v>
                </c:pt>
                <c:pt idx="29">
                  <c:v>103.33011583011583</c:v>
                </c:pt>
                <c:pt idx="30">
                  <c:v>103.47490347490348</c:v>
                </c:pt>
                <c:pt idx="31">
                  <c:v>103.37837837837839</c:v>
                </c:pt>
                <c:pt idx="32">
                  <c:v>103.66795366795367</c:v>
                </c:pt>
                <c:pt idx="33">
                  <c:v>103.57142857142858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'BLS Data Series'!$F$11</c:f>
              <c:strCache>
                <c:ptCount val="1"/>
                <c:pt idx="0">
                  <c:v>Net Input Price Index</c:v>
                </c:pt>
              </c:strCache>
            </c:strRef>
          </c:tx>
          <c:spPr>
            <a:ln w="571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'BLS Data Series'!$C$12:$C$45</c:f>
              <c:strCache>
                <c:ptCount val="34"/>
                <c:pt idx="0">
                  <c:v>2018-01</c:v>
                </c:pt>
                <c:pt idx="1">
                  <c:v>2018-02</c:v>
                </c:pt>
                <c:pt idx="2">
                  <c:v>2018-03</c:v>
                </c:pt>
                <c:pt idx="3">
                  <c:v>2018-04</c:v>
                </c:pt>
                <c:pt idx="4">
                  <c:v>2018-05</c:v>
                </c:pt>
                <c:pt idx="5">
                  <c:v>2018-06</c:v>
                </c:pt>
                <c:pt idx="6">
                  <c:v>2018-07</c:v>
                </c:pt>
                <c:pt idx="7">
                  <c:v>2018-08</c:v>
                </c:pt>
                <c:pt idx="8">
                  <c:v>2018-09</c:v>
                </c:pt>
                <c:pt idx="9">
                  <c:v>2018-10</c:v>
                </c:pt>
                <c:pt idx="10">
                  <c:v>2018-11</c:v>
                </c:pt>
                <c:pt idx="11">
                  <c:v>2018-12</c:v>
                </c:pt>
                <c:pt idx="12">
                  <c:v>2019-01</c:v>
                </c:pt>
                <c:pt idx="13">
                  <c:v>2019-02</c:v>
                </c:pt>
                <c:pt idx="14">
                  <c:v>2019-03</c:v>
                </c:pt>
                <c:pt idx="15">
                  <c:v>2019-04</c:v>
                </c:pt>
                <c:pt idx="16">
                  <c:v>2019-05</c:v>
                </c:pt>
                <c:pt idx="17">
                  <c:v>2019-06</c:v>
                </c:pt>
                <c:pt idx="18">
                  <c:v>2019-07</c:v>
                </c:pt>
                <c:pt idx="19">
                  <c:v>2019-08</c:v>
                </c:pt>
                <c:pt idx="20">
                  <c:v>2019-09</c:v>
                </c:pt>
                <c:pt idx="21">
                  <c:v>2019-10</c:v>
                </c:pt>
                <c:pt idx="22">
                  <c:v>2019-11</c:v>
                </c:pt>
                <c:pt idx="23">
                  <c:v>2019-12</c:v>
                </c:pt>
                <c:pt idx="24">
                  <c:v>2020-01</c:v>
                </c:pt>
                <c:pt idx="25">
                  <c:v>2020-02</c:v>
                </c:pt>
                <c:pt idx="26">
                  <c:v>2020-03</c:v>
                </c:pt>
                <c:pt idx="27">
                  <c:v>2020-04</c:v>
                </c:pt>
                <c:pt idx="28">
                  <c:v>2020-05</c:v>
                </c:pt>
                <c:pt idx="29">
                  <c:v>2020-06</c:v>
                </c:pt>
                <c:pt idx="30">
                  <c:v>2020-07</c:v>
                </c:pt>
                <c:pt idx="31">
                  <c:v>2020-08</c:v>
                </c:pt>
                <c:pt idx="32">
                  <c:v>2020-09</c:v>
                </c:pt>
                <c:pt idx="33">
                  <c:v>2020-10</c:v>
                </c:pt>
              </c:strCache>
            </c:strRef>
          </c:cat>
          <c:val>
            <c:numRef>
              <c:f>'BLS Data Series'!$F$12:$F$45</c:f>
              <c:numCache>
                <c:formatCode>General</c:formatCode>
                <c:ptCount val="34"/>
                <c:pt idx="11" formatCode="0.000">
                  <c:v>100</c:v>
                </c:pt>
                <c:pt idx="12" formatCode="0.000">
                  <c:v>99.917000000000002</c:v>
                </c:pt>
                <c:pt idx="13" formatCode="0.000">
                  <c:v>99.813999999999993</c:v>
                </c:pt>
                <c:pt idx="14" formatCode="0.000">
                  <c:v>99.781000000000006</c:v>
                </c:pt>
                <c:pt idx="15" formatCode="0.000">
                  <c:v>99.796999999999997</c:v>
                </c:pt>
                <c:pt idx="16" formatCode="0.000">
                  <c:v>99.494</c:v>
                </c:pt>
                <c:pt idx="17" formatCode="0.000">
                  <c:v>99.218999999999994</c:v>
                </c:pt>
                <c:pt idx="18" formatCode="0.000">
                  <c:v>99.106999999999999</c:v>
                </c:pt>
                <c:pt idx="19" formatCode="0.000">
                  <c:v>98.793999999999997</c:v>
                </c:pt>
                <c:pt idx="20" formatCode="0.000">
                  <c:v>99.185000000000002</c:v>
                </c:pt>
                <c:pt idx="21" formatCode="0.000">
                  <c:v>98.507999999999996</c:v>
                </c:pt>
                <c:pt idx="22" formatCode="0.000">
                  <c:v>98.430999999999997</c:v>
                </c:pt>
                <c:pt idx="23" formatCode="0.000">
                  <c:v>98.634</c:v>
                </c:pt>
                <c:pt idx="24" formatCode="0.000">
                  <c:v>98.64</c:v>
                </c:pt>
                <c:pt idx="25" formatCode="0.000">
                  <c:v>98.944000000000003</c:v>
                </c:pt>
                <c:pt idx="26" formatCode="0.000">
                  <c:v>99.748000000000005</c:v>
                </c:pt>
                <c:pt idx="27" formatCode="0.000">
                  <c:v>98.251999999999995</c:v>
                </c:pt>
                <c:pt idx="28" formatCode="0.000">
                  <c:v>97.881</c:v>
                </c:pt>
                <c:pt idx="29" formatCode="0.000">
                  <c:v>98.793999999999997</c:v>
                </c:pt>
                <c:pt idx="30" formatCode="0.000">
                  <c:v>100.32599999999999</c:v>
                </c:pt>
                <c:pt idx="31" formatCode="0.000">
                  <c:v>102.886</c:v>
                </c:pt>
                <c:pt idx="32" formatCode="0.000">
                  <c:v>106.38</c:v>
                </c:pt>
                <c:pt idx="33" formatCode="0.000">
                  <c:v>106.202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'BLS Data Series'!$G$11</c:f>
              <c:strCache>
                <c:ptCount val="1"/>
                <c:pt idx="0">
                  <c:v>NIPI, PPI goods</c:v>
                </c:pt>
              </c:strCache>
            </c:strRef>
          </c:tx>
          <c:spPr>
            <a:ln w="28575" cap="rnd">
              <a:solidFill>
                <a:schemeClr val="tx2">
                  <a:lumMod val="50000"/>
                  <a:lumOff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'BLS Data Series'!$C$12:$C$45</c:f>
              <c:strCache>
                <c:ptCount val="34"/>
                <c:pt idx="0">
                  <c:v>2018-01</c:v>
                </c:pt>
                <c:pt idx="1">
                  <c:v>2018-02</c:v>
                </c:pt>
                <c:pt idx="2">
                  <c:v>2018-03</c:v>
                </c:pt>
                <c:pt idx="3">
                  <c:v>2018-04</c:v>
                </c:pt>
                <c:pt idx="4">
                  <c:v>2018-05</c:v>
                </c:pt>
                <c:pt idx="5">
                  <c:v>2018-06</c:v>
                </c:pt>
                <c:pt idx="6">
                  <c:v>2018-07</c:v>
                </c:pt>
                <c:pt idx="7">
                  <c:v>2018-08</c:v>
                </c:pt>
                <c:pt idx="8">
                  <c:v>2018-09</c:v>
                </c:pt>
                <c:pt idx="9">
                  <c:v>2018-10</c:v>
                </c:pt>
                <c:pt idx="10">
                  <c:v>2018-11</c:v>
                </c:pt>
                <c:pt idx="11">
                  <c:v>2018-12</c:v>
                </c:pt>
                <c:pt idx="12">
                  <c:v>2019-01</c:v>
                </c:pt>
                <c:pt idx="13">
                  <c:v>2019-02</c:v>
                </c:pt>
                <c:pt idx="14">
                  <c:v>2019-03</c:v>
                </c:pt>
                <c:pt idx="15">
                  <c:v>2019-04</c:v>
                </c:pt>
                <c:pt idx="16">
                  <c:v>2019-05</c:v>
                </c:pt>
                <c:pt idx="17">
                  <c:v>2019-06</c:v>
                </c:pt>
                <c:pt idx="18">
                  <c:v>2019-07</c:v>
                </c:pt>
                <c:pt idx="19">
                  <c:v>2019-08</c:v>
                </c:pt>
                <c:pt idx="20">
                  <c:v>2019-09</c:v>
                </c:pt>
                <c:pt idx="21">
                  <c:v>2019-10</c:v>
                </c:pt>
                <c:pt idx="22">
                  <c:v>2019-11</c:v>
                </c:pt>
                <c:pt idx="23">
                  <c:v>2019-12</c:v>
                </c:pt>
                <c:pt idx="24">
                  <c:v>2020-01</c:v>
                </c:pt>
                <c:pt idx="25">
                  <c:v>2020-02</c:v>
                </c:pt>
                <c:pt idx="26">
                  <c:v>2020-03</c:v>
                </c:pt>
                <c:pt idx="27">
                  <c:v>2020-04</c:v>
                </c:pt>
                <c:pt idx="28">
                  <c:v>2020-05</c:v>
                </c:pt>
                <c:pt idx="29">
                  <c:v>2020-06</c:v>
                </c:pt>
                <c:pt idx="30">
                  <c:v>2020-07</c:v>
                </c:pt>
                <c:pt idx="31">
                  <c:v>2020-08</c:v>
                </c:pt>
                <c:pt idx="32">
                  <c:v>2020-09</c:v>
                </c:pt>
                <c:pt idx="33">
                  <c:v>2020-10</c:v>
                </c:pt>
              </c:strCache>
            </c:strRef>
          </c:cat>
          <c:val>
            <c:numRef>
              <c:f>'BLS Data Series'!$G$12:$G$45</c:f>
              <c:numCache>
                <c:formatCode>General</c:formatCode>
                <c:ptCount val="34"/>
                <c:pt idx="11" formatCode="0.000">
                  <c:v>100</c:v>
                </c:pt>
                <c:pt idx="12" formatCode="0.000">
                  <c:v>99.777000000000001</c:v>
                </c:pt>
                <c:pt idx="13" formatCode="0.000">
                  <c:v>99.924000000000007</c:v>
                </c:pt>
                <c:pt idx="14" formatCode="0.000">
                  <c:v>99.864999999999995</c:v>
                </c:pt>
                <c:pt idx="15" formatCode="0.000">
                  <c:v>99.552999999999997</c:v>
                </c:pt>
                <c:pt idx="16" formatCode="0.000">
                  <c:v>99.349000000000004</c:v>
                </c:pt>
                <c:pt idx="17" formatCode="0.000">
                  <c:v>98.715000000000003</c:v>
                </c:pt>
                <c:pt idx="18" formatCode="0.000">
                  <c:v>98.628</c:v>
                </c:pt>
                <c:pt idx="19" formatCode="0.000">
                  <c:v>97.965999999999994</c:v>
                </c:pt>
                <c:pt idx="20" formatCode="0.000">
                  <c:v>97.927000000000007</c:v>
                </c:pt>
                <c:pt idx="21" formatCode="0.000">
                  <c:v>97.31</c:v>
                </c:pt>
                <c:pt idx="22" formatCode="0.000">
                  <c:v>97.412999999999997</c:v>
                </c:pt>
                <c:pt idx="23" formatCode="0.000">
                  <c:v>97.378</c:v>
                </c:pt>
                <c:pt idx="24" formatCode="0.000">
                  <c:v>97.227999999999994</c:v>
                </c:pt>
                <c:pt idx="25" formatCode="0.000">
                  <c:v>97.756</c:v>
                </c:pt>
                <c:pt idx="26" formatCode="0.000">
                  <c:v>98.546000000000006</c:v>
                </c:pt>
                <c:pt idx="27" formatCode="0.000">
                  <c:v>97.134</c:v>
                </c:pt>
                <c:pt idx="28" formatCode="0.000">
                  <c:v>97.105000000000004</c:v>
                </c:pt>
                <c:pt idx="29" formatCode="0.000">
                  <c:v>98.403999999999996</c:v>
                </c:pt>
                <c:pt idx="30" formatCode="0.000">
                  <c:v>100.002</c:v>
                </c:pt>
                <c:pt idx="31" formatCode="0.000">
                  <c:v>103.249</c:v>
                </c:pt>
                <c:pt idx="32" formatCode="0.000">
                  <c:v>107.203</c:v>
                </c:pt>
                <c:pt idx="33" formatCode="0.000">
                  <c:v>106.48099999999999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'BLS Data Series'!$H$11</c:f>
              <c:strCache>
                <c:ptCount val="1"/>
                <c:pt idx="0">
                  <c:v>NIPI, PPI services</c:v>
                </c:pt>
              </c:strCache>
            </c:strRef>
          </c:tx>
          <c:spPr>
            <a:ln w="28575" cap="rnd">
              <a:solidFill>
                <a:schemeClr val="tx2">
                  <a:lumMod val="50000"/>
                  <a:lumOff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'BLS Data Series'!$C$12:$C$45</c:f>
              <c:strCache>
                <c:ptCount val="34"/>
                <c:pt idx="0">
                  <c:v>2018-01</c:v>
                </c:pt>
                <c:pt idx="1">
                  <c:v>2018-02</c:v>
                </c:pt>
                <c:pt idx="2">
                  <c:v>2018-03</c:v>
                </c:pt>
                <c:pt idx="3">
                  <c:v>2018-04</c:v>
                </c:pt>
                <c:pt idx="4">
                  <c:v>2018-05</c:v>
                </c:pt>
                <c:pt idx="5">
                  <c:v>2018-06</c:v>
                </c:pt>
                <c:pt idx="6">
                  <c:v>2018-07</c:v>
                </c:pt>
                <c:pt idx="7">
                  <c:v>2018-08</c:v>
                </c:pt>
                <c:pt idx="8">
                  <c:v>2018-09</c:v>
                </c:pt>
                <c:pt idx="9">
                  <c:v>2018-10</c:v>
                </c:pt>
                <c:pt idx="10">
                  <c:v>2018-11</c:v>
                </c:pt>
                <c:pt idx="11">
                  <c:v>2018-12</c:v>
                </c:pt>
                <c:pt idx="12">
                  <c:v>2019-01</c:v>
                </c:pt>
                <c:pt idx="13">
                  <c:v>2019-02</c:v>
                </c:pt>
                <c:pt idx="14">
                  <c:v>2019-03</c:v>
                </c:pt>
                <c:pt idx="15">
                  <c:v>2019-04</c:v>
                </c:pt>
                <c:pt idx="16">
                  <c:v>2019-05</c:v>
                </c:pt>
                <c:pt idx="17">
                  <c:v>2019-06</c:v>
                </c:pt>
                <c:pt idx="18">
                  <c:v>2019-07</c:v>
                </c:pt>
                <c:pt idx="19">
                  <c:v>2019-08</c:v>
                </c:pt>
                <c:pt idx="20">
                  <c:v>2019-09</c:v>
                </c:pt>
                <c:pt idx="21">
                  <c:v>2019-10</c:v>
                </c:pt>
                <c:pt idx="22">
                  <c:v>2019-11</c:v>
                </c:pt>
                <c:pt idx="23">
                  <c:v>2019-12</c:v>
                </c:pt>
                <c:pt idx="24">
                  <c:v>2020-01</c:v>
                </c:pt>
                <c:pt idx="25">
                  <c:v>2020-02</c:v>
                </c:pt>
                <c:pt idx="26">
                  <c:v>2020-03</c:v>
                </c:pt>
                <c:pt idx="27">
                  <c:v>2020-04</c:v>
                </c:pt>
                <c:pt idx="28">
                  <c:v>2020-05</c:v>
                </c:pt>
                <c:pt idx="29">
                  <c:v>2020-06</c:v>
                </c:pt>
                <c:pt idx="30">
                  <c:v>2020-07</c:v>
                </c:pt>
                <c:pt idx="31">
                  <c:v>2020-08</c:v>
                </c:pt>
                <c:pt idx="32">
                  <c:v>2020-09</c:v>
                </c:pt>
                <c:pt idx="33">
                  <c:v>2020-10</c:v>
                </c:pt>
              </c:strCache>
            </c:strRef>
          </c:cat>
          <c:val>
            <c:numRef>
              <c:f>'BLS Data Series'!$H$12:$H$45</c:f>
              <c:numCache>
                <c:formatCode>General</c:formatCode>
                <c:ptCount val="34"/>
                <c:pt idx="11" formatCode="0.000">
                  <c:v>100</c:v>
                </c:pt>
                <c:pt idx="12" formatCode="0.000">
                  <c:v>100.48699999999999</c:v>
                </c:pt>
                <c:pt idx="13" formatCode="0.000">
                  <c:v>99.846999999999994</c:v>
                </c:pt>
                <c:pt idx="14" formatCode="0.000">
                  <c:v>99.918000000000006</c:v>
                </c:pt>
                <c:pt idx="15" formatCode="0.000">
                  <c:v>100.797</c:v>
                </c:pt>
                <c:pt idx="16" formatCode="0.000">
                  <c:v>100.575</c:v>
                </c:pt>
                <c:pt idx="17" formatCode="0.000">
                  <c:v>100.97199999999999</c:v>
                </c:pt>
                <c:pt idx="18" formatCode="0.000">
                  <c:v>100.78</c:v>
                </c:pt>
                <c:pt idx="19" formatCode="0.000">
                  <c:v>101.428</c:v>
                </c:pt>
                <c:pt idx="20" formatCode="0.000">
                  <c:v>102.955</c:v>
                </c:pt>
                <c:pt idx="21" formatCode="0.000">
                  <c:v>102.107</c:v>
                </c:pt>
                <c:pt idx="22" formatCode="0.000">
                  <c:v>101.741</c:v>
                </c:pt>
                <c:pt idx="23" formatCode="0.000">
                  <c:v>102.583</c:v>
                </c:pt>
                <c:pt idx="24" formatCode="0.000">
                  <c:v>103.02</c:v>
                </c:pt>
                <c:pt idx="25" formatCode="0.000">
                  <c:v>102.694</c:v>
                </c:pt>
                <c:pt idx="26" formatCode="0.000">
                  <c:v>103.624</c:v>
                </c:pt>
                <c:pt idx="27" formatCode="0.000">
                  <c:v>102.27</c:v>
                </c:pt>
                <c:pt idx="28" formatCode="0.000">
                  <c:v>101.176</c:v>
                </c:pt>
                <c:pt idx="29" formatCode="0.000">
                  <c:v>101.26900000000001</c:v>
                </c:pt>
                <c:pt idx="30" formatCode="0.000">
                  <c:v>101.703</c:v>
                </c:pt>
                <c:pt idx="31" formatCode="0.000">
                  <c:v>101.871</c:v>
                </c:pt>
                <c:pt idx="32" formatCode="0.000">
                  <c:v>103.304</c:v>
                </c:pt>
                <c:pt idx="33" formatCode="0.000">
                  <c:v>103.60299999999999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'BLS Data Series'!$I$11</c:f>
              <c:strCache>
                <c:ptCount val="1"/>
                <c:pt idx="0">
                  <c:v>NIPI, MPI goods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lgDashDot"/>
              <a:round/>
            </a:ln>
            <a:effectLst/>
          </c:spPr>
          <c:marker>
            <c:symbol val="none"/>
          </c:marker>
          <c:cat>
            <c:strRef>
              <c:f>'BLS Data Series'!$C$12:$C$45</c:f>
              <c:strCache>
                <c:ptCount val="34"/>
                <c:pt idx="0">
                  <c:v>2018-01</c:v>
                </c:pt>
                <c:pt idx="1">
                  <c:v>2018-02</c:v>
                </c:pt>
                <c:pt idx="2">
                  <c:v>2018-03</c:v>
                </c:pt>
                <c:pt idx="3">
                  <c:v>2018-04</c:v>
                </c:pt>
                <c:pt idx="4">
                  <c:v>2018-05</c:v>
                </c:pt>
                <c:pt idx="5">
                  <c:v>2018-06</c:v>
                </c:pt>
                <c:pt idx="6">
                  <c:v>2018-07</c:v>
                </c:pt>
                <c:pt idx="7">
                  <c:v>2018-08</c:v>
                </c:pt>
                <c:pt idx="8">
                  <c:v>2018-09</c:v>
                </c:pt>
                <c:pt idx="9">
                  <c:v>2018-10</c:v>
                </c:pt>
                <c:pt idx="10">
                  <c:v>2018-11</c:v>
                </c:pt>
                <c:pt idx="11">
                  <c:v>2018-12</c:v>
                </c:pt>
                <c:pt idx="12">
                  <c:v>2019-01</c:v>
                </c:pt>
                <c:pt idx="13">
                  <c:v>2019-02</c:v>
                </c:pt>
                <c:pt idx="14">
                  <c:v>2019-03</c:v>
                </c:pt>
                <c:pt idx="15">
                  <c:v>2019-04</c:v>
                </c:pt>
                <c:pt idx="16">
                  <c:v>2019-05</c:v>
                </c:pt>
                <c:pt idx="17">
                  <c:v>2019-06</c:v>
                </c:pt>
                <c:pt idx="18">
                  <c:v>2019-07</c:v>
                </c:pt>
                <c:pt idx="19">
                  <c:v>2019-08</c:v>
                </c:pt>
                <c:pt idx="20">
                  <c:v>2019-09</c:v>
                </c:pt>
                <c:pt idx="21">
                  <c:v>2019-10</c:v>
                </c:pt>
                <c:pt idx="22">
                  <c:v>2019-11</c:v>
                </c:pt>
                <c:pt idx="23">
                  <c:v>2019-12</c:v>
                </c:pt>
                <c:pt idx="24">
                  <c:v>2020-01</c:v>
                </c:pt>
                <c:pt idx="25">
                  <c:v>2020-02</c:v>
                </c:pt>
                <c:pt idx="26">
                  <c:v>2020-03</c:v>
                </c:pt>
                <c:pt idx="27">
                  <c:v>2020-04</c:v>
                </c:pt>
                <c:pt idx="28">
                  <c:v>2020-05</c:v>
                </c:pt>
                <c:pt idx="29">
                  <c:v>2020-06</c:v>
                </c:pt>
                <c:pt idx="30">
                  <c:v>2020-07</c:v>
                </c:pt>
                <c:pt idx="31">
                  <c:v>2020-08</c:v>
                </c:pt>
                <c:pt idx="32">
                  <c:v>2020-09</c:v>
                </c:pt>
                <c:pt idx="33">
                  <c:v>2020-10</c:v>
                </c:pt>
              </c:strCache>
            </c:strRef>
          </c:cat>
          <c:val>
            <c:numRef>
              <c:f>'BLS Data Series'!$I$12:$I$45</c:f>
              <c:numCache>
                <c:formatCode>General</c:formatCode>
                <c:ptCount val="34"/>
                <c:pt idx="11" formatCode="0.000">
                  <c:v>100</c:v>
                </c:pt>
                <c:pt idx="12" formatCode="0.000">
                  <c:v>99.355000000000004</c:v>
                </c:pt>
                <c:pt idx="13" formatCode="0.000">
                  <c:v>99.277000000000001</c:v>
                </c:pt>
                <c:pt idx="14" formatCode="0.000">
                  <c:v>99.147999999999996</c:v>
                </c:pt>
                <c:pt idx="15" formatCode="0.000">
                  <c:v>98.811999999999998</c:v>
                </c:pt>
                <c:pt idx="16" formatCode="0.000">
                  <c:v>97.924999999999997</c:v>
                </c:pt>
                <c:pt idx="17" formatCode="0.000">
                  <c:v>97.816000000000003</c:v>
                </c:pt>
                <c:pt idx="18" formatCode="0.000">
                  <c:v>97.762</c:v>
                </c:pt>
                <c:pt idx="19" formatCode="0.000">
                  <c:v>96.983999999999995</c:v>
                </c:pt>
                <c:pt idx="20" formatCode="0.000">
                  <c:v>96.908000000000001</c:v>
                </c:pt>
                <c:pt idx="21" formatCode="0.000">
                  <c:v>96.320999999999998</c:v>
                </c:pt>
                <c:pt idx="22" formatCode="0.000">
                  <c:v>96.066000000000003</c:v>
                </c:pt>
                <c:pt idx="23" formatCode="0.000">
                  <c:v>95.988</c:v>
                </c:pt>
                <c:pt idx="24" formatCode="0.000">
                  <c:v>95.786000000000001</c:v>
                </c:pt>
                <c:pt idx="25" formatCode="0.000">
                  <c:v>96.41</c:v>
                </c:pt>
                <c:pt idx="26" formatCode="0.000">
                  <c:v>97.016999999999996</c:v>
                </c:pt>
                <c:pt idx="27" formatCode="0.000">
                  <c:v>94.873999999999995</c:v>
                </c:pt>
                <c:pt idx="28" formatCode="0.000">
                  <c:v>94.519000000000005</c:v>
                </c:pt>
                <c:pt idx="29" formatCode="0.000">
                  <c:v>95.45</c:v>
                </c:pt>
                <c:pt idx="30" formatCode="0.000">
                  <c:v>98.92</c:v>
                </c:pt>
                <c:pt idx="31" formatCode="0.000">
                  <c:v>103.396</c:v>
                </c:pt>
                <c:pt idx="32" formatCode="0.000">
                  <c:v>109.10299999999999</c:v>
                </c:pt>
                <c:pt idx="33" formatCode="0.000">
                  <c:v>110.26600000000001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7139744"/>
        <c:axId val="1597132672"/>
      </c:lineChart>
      <c:dateAx>
        <c:axId val="1597139744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7132672"/>
        <c:crosses val="autoZero"/>
        <c:auto val="0"/>
        <c:lblOffset val="100"/>
        <c:baseTimeUnit val="days"/>
        <c:majorUnit val="3"/>
      </c:dateAx>
      <c:valAx>
        <c:axId val="1597132672"/>
        <c:scaling>
          <c:orientation val="minMax"/>
          <c:max val="1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713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5362018055603149"/>
          <c:y val="0.61462440829062648"/>
          <c:w val="0.68691690433497488"/>
          <c:h val="0.23134903357049172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CBED90-75E8-4B89-8F08-852731E3ABA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7D0BB0-A820-4662-A500-7CD5C21359F0}">
      <dgm:prSet phldrT="[Text]"/>
      <dgm:spPr/>
      <dgm:t>
        <a:bodyPr/>
        <a:lstStyle/>
        <a:p>
          <a:r>
            <a:rPr lang="en-US" dirty="0" smtClean="0"/>
            <a:t>Domestic Price Change</a:t>
          </a:r>
          <a:endParaRPr lang="en-US" dirty="0"/>
        </a:p>
      </dgm:t>
    </dgm:pt>
    <dgm:pt modelId="{44851AB8-AF59-4492-8603-D4779187B2B9}" type="parTrans" cxnId="{F2DC21C9-8EEB-46E9-A199-09864C03121A}">
      <dgm:prSet/>
      <dgm:spPr/>
      <dgm:t>
        <a:bodyPr/>
        <a:lstStyle/>
        <a:p>
          <a:endParaRPr lang="en-US"/>
        </a:p>
      </dgm:t>
    </dgm:pt>
    <dgm:pt modelId="{24E1A0C1-1EA8-48AF-8BE1-9FAB986B2865}" type="sibTrans" cxnId="{F2DC21C9-8EEB-46E9-A199-09864C03121A}">
      <dgm:prSet/>
      <dgm:spPr/>
      <dgm:t>
        <a:bodyPr/>
        <a:lstStyle/>
        <a:p>
          <a:endParaRPr lang="en-US"/>
        </a:p>
      </dgm:t>
    </dgm:pt>
    <dgm:pt modelId="{FD9D93D4-35B6-4D8F-B6F9-309DC46395A9}">
      <dgm:prSet phldrT="[Text]" custT="1"/>
      <dgm:spPr/>
      <dgm:t>
        <a:bodyPr/>
        <a:lstStyle/>
        <a:p>
          <a:r>
            <a:rPr lang="en-US" sz="2800" dirty="0" smtClean="0"/>
            <a:t>Final Demand Producer Price Indexes</a:t>
          </a:r>
          <a:endParaRPr lang="en-US" sz="2800" dirty="0"/>
        </a:p>
      </dgm:t>
    </dgm:pt>
    <dgm:pt modelId="{52511E83-C21E-406C-94F5-17B4352DCAE4}" type="parTrans" cxnId="{0336482D-E1AD-4485-BCFA-0BEC34C5AD2A}">
      <dgm:prSet/>
      <dgm:spPr/>
      <dgm:t>
        <a:bodyPr/>
        <a:lstStyle/>
        <a:p>
          <a:endParaRPr lang="en-US"/>
        </a:p>
      </dgm:t>
    </dgm:pt>
    <dgm:pt modelId="{253D1A64-0AAA-487F-889A-AE2EC5E3CC13}" type="sibTrans" cxnId="{0336482D-E1AD-4485-BCFA-0BEC34C5AD2A}">
      <dgm:prSet/>
      <dgm:spPr/>
      <dgm:t>
        <a:bodyPr/>
        <a:lstStyle/>
        <a:p>
          <a:endParaRPr lang="en-US"/>
        </a:p>
      </dgm:t>
    </dgm:pt>
    <dgm:pt modelId="{2F064CAD-96C9-4B22-9611-9C2023502175}">
      <dgm:prSet phldrT="[Text]"/>
      <dgm:spPr/>
      <dgm:t>
        <a:bodyPr/>
        <a:lstStyle/>
        <a:p>
          <a:r>
            <a:rPr lang="en-US" dirty="0" smtClean="0"/>
            <a:t>C, I, G, X</a:t>
          </a:r>
          <a:endParaRPr lang="en-US" dirty="0"/>
        </a:p>
      </dgm:t>
    </dgm:pt>
    <dgm:pt modelId="{D1C9FD6F-14D0-4DB6-9CF6-0A264B412CBF}" type="parTrans" cxnId="{3044C1B9-6CA2-49BD-9477-D6BA9DB604BD}">
      <dgm:prSet/>
      <dgm:spPr/>
      <dgm:t>
        <a:bodyPr/>
        <a:lstStyle/>
        <a:p>
          <a:endParaRPr lang="en-US"/>
        </a:p>
      </dgm:t>
    </dgm:pt>
    <dgm:pt modelId="{8A4C3A4A-6786-4DE0-991B-6D675A661A54}" type="sibTrans" cxnId="{3044C1B9-6CA2-49BD-9477-D6BA9DB604BD}">
      <dgm:prSet/>
      <dgm:spPr/>
      <dgm:t>
        <a:bodyPr/>
        <a:lstStyle/>
        <a:p>
          <a:endParaRPr lang="en-US"/>
        </a:p>
      </dgm:t>
    </dgm:pt>
    <dgm:pt modelId="{BE27D10F-841A-412B-894E-6FAC2D363622}">
      <dgm:prSet phldrT="[Text]" custT="1"/>
      <dgm:spPr/>
      <dgm:t>
        <a:bodyPr/>
        <a:lstStyle/>
        <a:p>
          <a:r>
            <a:rPr lang="en-US" sz="2800" dirty="0" smtClean="0"/>
            <a:t>Used to deflate outputs of businesses</a:t>
          </a:r>
          <a:endParaRPr lang="en-US" sz="2800" dirty="0"/>
        </a:p>
      </dgm:t>
    </dgm:pt>
    <dgm:pt modelId="{C1EA9D1E-1F1C-44FC-84E5-D3CF7AC416BC}" type="parTrans" cxnId="{375CCAD4-F616-49C5-BBB3-E9C84A997848}">
      <dgm:prSet/>
      <dgm:spPr/>
      <dgm:t>
        <a:bodyPr/>
        <a:lstStyle/>
        <a:p>
          <a:endParaRPr lang="en-US"/>
        </a:p>
      </dgm:t>
    </dgm:pt>
    <dgm:pt modelId="{3CEE6B18-CD1A-4238-A503-B6E1C3FDDFE6}" type="sibTrans" cxnId="{375CCAD4-F616-49C5-BBB3-E9C84A997848}">
      <dgm:prSet/>
      <dgm:spPr/>
      <dgm:t>
        <a:bodyPr/>
        <a:lstStyle/>
        <a:p>
          <a:endParaRPr lang="en-US"/>
        </a:p>
      </dgm:t>
    </dgm:pt>
    <dgm:pt modelId="{39EF12DD-CBB1-4900-93CF-B900DCA63C17}">
      <dgm:prSet phldrT="[Text]" custT="1"/>
      <dgm:spPr/>
      <dgm:t>
        <a:bodyPr/>
        <a:lstStyle/>
        <a:p>
          <a:r>
            <a:rPr lang="en-US" sz="2800" dirty="0" smtClean="0"/>
            <a:t>Adjusts for price change of domestic production output</a:t>
          </a:r>
          <a:endParaRPr lang="en-US" sz="2800" dirty="0"/>
        </a:p>
      </dgm:t>
    </dgm:pt>
    <dgm:pt modelId="{317202CB-E1A6-4437-9173-BA3CA5A17B6D}" type="parTrans" cxnId="{4151395F-CBAE-40A2-9CB1-09AA51A303A8}">
      <dgm:prSet/>
      <dgm:spPr/>
      <dgm:t>
        <a:bodyPr/>
        <a:lstStyle/>
        <a:p>
          <a:endParaRPr lang="en-US"/>
        </a:p>
      </dgm:t>
    </dgm:pt>
    <dgm:pt modelId="{C29AF586-5270-497F-893F-CEB3E00F4588}" type="sibTrans" cxnId="{4151395F-CBAE-40A2-9CB1-09AA51A303A8}">
      <dgm:prSet/>
      <dgm:spPr/>
      <dgm:t>
        <a:bodyPr/>
        <a:lstStyle/>
        <a:p>
          <a:endParaRPr lang="en-US"/>
        </a:p>
      </dgm:t>
    </dgm:pt>
    <dgm:pt modelId="{66F73D15-C4B2-41A9-B789-6F0C571197CC}" type="pres">
      <dgm:prSet presAssocID="{51CBED90-75E8-4B89-8F08-852731E3ABA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D51496F-7C44-4339-B75A-181F45B0205A}" type="pres">
      <dgm:prSet presAssocID="{107D0BB0-A820-4662-A500-7CD5C21359F0}" presName="composite" presStyleCnt="0"/>
      <dgm:spPr/>
    </dgm:pt>
    <dgm:pt modelId="{07D2D913-12EB-4D90-A014-215A5E7087CE}" type="pres">
      <dgm:prSet presAssocID="{107D0BB0-A820-4662-A500-7CD5C21359F0}" presName="bentUpArrow1" presStyleLbl="alignImgPlace1" presStyleIdx="0" presStyleCnt="1" custLinFactNeighborX="1636" custLinFactNeighborY="0"/>
      <dgm:spPr/>
    </dgm:pt>
    <dgm:pt modelId="{3E8C5660-D868-4AFC-9335-0D3ADC271305}" type="pres">
      <dgm:prSet presAssocID="{107D0BB0-A820-4662-A500-7CD5C21359F0}" presName="ParentText" presStyleLbl="node1" presStyleIdx="0" presStyleCnt="2" custLinFactNeighborX="-590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CA5C51-7731-4725-9B29-B95C4CCEE52F}" type="pres">
      <dgm:prSet presAssocID="{107D0BB0-A820-4662-A500-7CD5C21359F0}" presName="ChildText" presStyleLbl="revTx" presStyleIdx="0" presStyleCnt="2" custScaleX="343356" custLinFactNeighborX="88840" custLinFactNeighborY="58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0D297-0909-4791-AFE6-5824EAF56100}" type="pres">
      <dgm:prSet presAssocID="{24E1A0C1-1EA8-48AF-8BE1-9FAB986B2865}" presName="sibTrans" presStyleCnt="0"/>
      <dgm:spPr/>
    </dgm:pt>
    <dgm:pt modelId="{1F298C46-5BA1-415E-8AA5-1C97C0190092}" type="pres">
      <dgm:prSet presAssocID="{2F064CAD-96C9-4B22-9611-9C2023502175}" presName="composite" presStyleCnt="0"/>
      <dgm:spPr/>
    </dgm:pt>
    <dgm:pt modelId="{B4406BD4-F2B0-4A9E-9765-9C971C4E8412}" type="pres">
      <dgm:prSet presAssocID="{2F064CAD-96C9-4B22-9611-9C2023502175}" presName="ParentText" presStyleLbl="node1" presStyleIdx="1" presStyleCnt="2" custLinFactNeighborX="-44261" custLinFactNeighborY="210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46C22-5B4A-42B1-8C1D-EF4C6602E70B}" type="pres">
      <dgm:prSet presAssocID="{2F064CAD-96C9-4B22-9611-9C2023502175}" presName="FinalChildText" presStyleLbl="revTx" presStyleIdx="1" presStyleCnt="2" custScaleX="279138" custLinFactNeighborX="62623" custLinFactNeighborY="-13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51395F-CBAE-40A2-9CB1-09AA51A303A8}" srcId="{2F064CAD-96C9-4B22-9611-9C2023502175}" destId="{39EF12DD-CBB1-4900-93CF-B900DCA63C17}" srcOrd="1" destOrd="0" parTransId="{317202CB-E1A6-4437-9173-BA3CA5A17B6D}" sibTransId="{C29AF586-5270-497F-893F-CEB3E00F4588}"/>
    <dgm:cxn modelId="{FA7B51FE-104C-4D6C-A698-2A3E6109A449}" type="presOf" srcId="{FD9D93D4-35B6-4D8F-B6F9-309DC46395A9}" destId="{86CA5C51-7731-4725-9B29-B95C4CCEE52F}" srcOrd="0" destOrd="0" presId="urn:microsoft.com/office/officeart/2005/8/layout/StepDownProcess"/>
    <dgm:cxn modelId="{7C74A26A-617C-4847-A11A-65D319AFD923}" type="presOf" srcId="{2F064CAD-96C9-4B22-9611-9C2023502175}" destId="{B4406BD4-F2B0-4A9E-9765-9C971C4E8412}" srcOrd="0" destOrd="0" presId="urn:microsoft.com/office/officeart/2005/8/layout/StepDownProcess"/>
    <dgm:cxn modelId="{BB98E34F-0E77-4626-9FB5-C1BF9EEE53B9}" type="presOf" srcId="{BE27D10F-841A-412B-894E-6FAC2D363622}" destId="{AB646C22-5B4A-42B1-8C1D-EF4C6602E70B}" srcOrd="0" destOrd="0" presId="urn:microsoft.com/office/officeart/2005/8/layout/StepDownProcess"/>
    <dgm:cxn modelId="{375CCAD4-F616-49C5-BBB3-E9C84A997848}" srcId="{2F064CAD-96C9-4B22-9611-9C2023502175}" destId="{BE27D10F-841A-412B-894E-6FAC2D363622}" srcOrd="0" destOrd="0" parTransId="{C1EA9D1E-1F1C-44FC-84E5-D3CF7AC416BC}" sibTransId="{3CEE6B18-CD1A-4238-A503-B6E1C3FDDFE6}"/>
    <dgm:cxn modelId="{0336482D-E1AD-4485-BCFA-0BEC34C5AD2A}" srcId="{107D0BB0-A820-4662-A500-7CD5C21359F0}" destId="{FD9D93D4-35B6-4D8F-B6F9-309DC46395A9}" srcOrd="0" destOrd="0" parTransId="{52511E83-C21E-406C-94F5-17B4352DCAE4}" sibTransId="{253D1A64-0AAA-487F-889A-AE2EC5E3CC13}"/>
    <dgm:cxn modelId="{7CC7ABB3-D9F3-47AA-8CF3-B095FE6DE6B1}" type="presOf" srcId="{107D0BB0-A820-4662-A500-7CD5C21359F0}" destId="{3E8C5660-D868-4AFC-9335-0D3ADC271305}" srcOrd="0" destOrd="0" presId="urn:microsoft.com/office/officeart/2005/8/layout/StepDownProcess"/>
    <dgm:cxn modelId="{F2DC21C9-8EEB-46E9-A199-09864C03121A}" srcId="{51CBED90-75E8-4B89-8F08-852731E3ABA7}" destId="{107D0BB0-A820-4662-A500-7CD5C21359F0}" srcOrd="0" destOrd="0" parTransId="{44851AB8-AF59-4492-8603-D4779187B2B9}" sibTransId="{24E1A0C1-1EA8-48AF-8BE1-9FAB986B2865}"/>
    <dgm:cxn modelId="{F3D76B43-5F32-459B-8C22-57445F7CFB92}" type="presOf" srcId="{39EF12DD-CBB1-4900-93CF-B900DCA63C17}" destId="{AB646C22-5B4A-42B1-8C1D-EF4C6602E70B}" srcOrd="0" destOrd="1" presId="urn:microsoft.com/office/officeart/2005/8/layout/StepDownProcess"/>
    <dgm:cxn modelId="{3044C1B9-6CA2-49BD-9477-D6BA9DB604BD}" srcId="{51CBED90-75E8-4B89-8F08-852731E3ABA7}" destId="{2F064CAD-96C9-4B22-9611-9C2023502175}" srcOrd="1" destOrd="0" parTransId="{D1C9FD6F-14D0-4DB6-9CF6-0A264B412CBF}" sibTransId="{8A4C3A4A-6786-4DE0-991B-6D675A661A54}"/>
    <dgm:cxn modelId="{290DD72A-1A9B-42A3-BD2E-8281BF707A94}" type="presOf" srcId="{51CBED90-75E8-4B89-8F08-852731E3ABA7}" destId="{66F73D15-C4B2-41A9-B789-6F0C571197CC}" srcOrd="0" destOrd="0" presId="urn:microsoft.com/office/officeart/2005/8/layout/StepDownProcess"/>
    <dgm:cxn modelId="{7EA8E9DF-B36A-49CC-9D9D-C4D3FD93C92E}" type="presParOf" srcId="{66F73D15-C4B2-41A9-B789-6F0C571197CC}" destId="{6D51496F-7C44-4339-B75A-181F45B0205A}" srcOrd="0" destOrd="0" presId="urn:microsoft.com/office/officeart/2005/8/layout/StepDownProcess"/>
    <dgm:cxn modelId="{BB26082B-30D7-4FA0-9FC7-74818332BD64}" type="presParOf" srcId="{6D51496F-7C44-4339-B75A-181F45B0205A}" destId="{07D2D913-12EB-4D90-A014-215A5E7087CE}" srcOrd="0" destOrd="0" presId="urn:microsoft.com/office/officeart/2005/8/layout/StepDownProcess"/>
    <dgm:cxn modelId="{01690390-8375-4275-A4CF-365933949488}" type="presParOf" srcId="{6D51496F-7C44-4339-B75A-181F45B0205A}" destId="{3E8C5660-D868-4AFC-9335-0D3ADC271305}" srcOrd="1" destOrd="0" presId="urn:microsoft.com/office/officeart/2005/8/layout/StepDownProcess"/>
    <dgm:cxn modelId="{0A769511-3E09-41BD-BF46-057D7FBA0C32}" type="presParOf" srcId="{6D51496F-7C44-4339-B75A-181F45B0205A}" destId="{86CA5C51-7731-4725-9B29-B95C4CCEE52F}" srcOrd="2" destOrd="0" presId="urn:microsoft.com/office/officeart/2005/8/layout/StepDownProcess"/>
    <dgm:cxn modelId="{FEC3EF83-F992-4D21-B2E2-8D891B616CA3}" type="presParOf" srcId="{66F73D15-C4B2-41A9-B789-6F0C571197CC}" destId="{A230D297-0909-4791-AFE6-5824EAF56100}" srcOrd="1" destOrd="0" presId="urn:microsoft.com/office/officeart/2005/8/layout/StepDownProcess"/>
    <dgm:cxn modelId="{6F51D06E-CED6-4D8D-894F-870234CE1459}" type="presParOf" srcId="{66F73D15-C4B2-41A9-B789-6F0C571197CC}" destId="{1F298C46-5BA1-415E-8AA5-1C97C0190092}" srcOrd="2" destOrd="0" presId="urn:microsoft.com/office/officeart/2005/8/layout/StepDownProcess"/>
    <dgm:cxn modelId="{081A0992-28B9-4B0D-A8D7-BE5F06B703CA}" type="presParOf" srcId="{1F298C46-5BA1-415E-8AA5-1C97C0190092}" destId="{B4406BD4-F2B0-4A9E-9765-9C971C4E8412}" srcOrd="0" destOrd="0" presId="urn:microsoft.com/office/officeart/2005/8/layout/StepDownProcess"/>
    <dgm:cxn modelId="{CC10A479-65BE-40D5-AB0D-D51118F285DF}" type="presParOf" srcId="{1F298C46-5BA1-415E-8AA5-1C97C0190092}" destId="{AB646C22-5B4A-42B1-8C1D-EF4C6602E70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CBED90-75E8-4B89-8F08-852731E3ABA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7D0BB0-A820-4662-A500-7CD5C21359F0}">
      <dgm:prSet phldrT="[Text]"/>
      <dgm:spPr/>
      <dgm:t>
        <a:bodyPr/>
        <a:lstStyle/>
        <a:p>
          <a:r>
            <a:rPr lang="en-US" dirty="0" smtClean="0"/>
            <a:t>Price Change of Traded Goods</a:t>
          </a:r>
          <a:endParaRPr lang="en-US" dirty="0"/>
        </a:p>
      </dgm:t>
    </dgm:pt>
    <dgm:pt modelId="{44851AB8-AF59-4492-8603-D4779187B2B9}" type="parTrans" cxnId="{F2DC21C9-8EEB-46E9-A199-09864C03121A}">
      <dgm:prSet/>
      <dgm:spPr/>
      <dgm:t>
        <a:bodyPr/>
        <a:lstStyle/>
        <a:p>
          <a:endParaRPr lang="en-US"/>
        </a:p>
      </dgm:t>
    </dgm:pt>
    <dgm:pt modelId="{24E1A0C1-1EA8-48AF-8BE1-9FAB986B2865}" type="sibTrans" cxnId="{F2DC21C9-8EEB-46E9-A199-09864C03121A}">
      <dgm:prSet/>
      <dgm:spPr/>
      <dgm:t>
        <a:bodyPr/>
        <a:lstStyle/>
        <a:p>
          <a:endParaRPr lang="en-US"/>
        </a:p>
      </dgm:t>
    </dgm:pt>
    <dgm:pt modelId="{FD9D93D4-35B6-4D8F-B6F9-309DC46395A9}">
      <dgm:prSet phldrT="[Text]" custT="1"/>
      <dgm:spPr/>
      <dgm:t>
        <a:bodyPr/>
        <a:lstStyle/>
        <a:p>
          <a:r>
            <a:rPr lang="en-US" sz="2800" dirty="0" smtClean="0"/>
            <a:t>Export and Import Price Indexes</a:t>
          </a:r>
          <a:endParaRPr lang="en-US" sz="2800" dirty="0"/>
        </a:p>
      </dgm:t>
    </dgm:pt>
    <dgm:pt modelId="{52511E83-C21E-406C-94F5-17B4352DCAE4}" type="parTrans" cxnId="{0336482D-E1AD-4485-BCFA-0BEC34C5AD2A}">
      <dgm:prSet/>
      <dgm:spPr/>
      <dgm:t>
        <a:bodyPr/>
        <a:lstStyle/>
        <a:p>
          <a:endParaRPr lang="en-US"/>
        </a:p>
      </dgm:t>
    </dgm:pt>
    <dgm:pt modelId="{253D1A64-0AAA-487F-889A-AE2EC5E3CC13}" type="sibTrans" cxnId="{0336482D-E1AD-4485-BCFA-0BEC34C5AD2A}">
      <dgm:prSet/>
      <dgm:spPr/>
      <dgm:t>
        <a:bodyPr/>
        <a:lstStyle/>
        <a:p>
          <a:endParaRPr lang="en-US"/>
        </a:p>
      </dgm:t>
    </dgm:pt>
    <dgm:pt modelId="{2F064CAD-96C9-4B22-9611-9C2023502175}">
      <dgm:prSet phldrT="[Text]"/>
      <dgm:spPr/>
      <dgm:t>
        <a:bodyPr/>
        <a:lstStyle/>
        <a:p>
          <a:r>
            <a:rPr lang="en-US" dirty="0" smtClean="0"/>
            <a:t>X, M</a:t>
          </a:r>
          <a:endParaRPr lang="en-US" dirty="0"/>
        </a:p>
      </dgm:t>
    </dgm:pt>
    <dgm:pt modelId="{D1C9FD6F-14D0-4DB6-9CF6-0A264B412CBF}" type="parTrans" cxnId="{3044C1B9-6CA2-49BD-9477-D6BA9DB604BD}">
      <dgm:prSet/>
      <dgm:spPr/>
      <dgm:t>
        <a:bodyPr/>
        <a:lstStyle/>
        <a:p>
          <a:endParaRPr lang="en-US"/>
        </a:p>
      </dgm:t>
    </dgm:pt>
    <dgm:pt modelId="{8A4C3A4A-6786-4DE0-991B-6D675A661A54}" type="sibTrans" cxnId="{3044C1B9-6CA2-49BD-9477-D6BA9DB604BD}">
      <dgm:prSet/>
      <dgm:spPr/>
      <dgm:t>
        <a:bodyPr/>
        <a:lstStyle/>
        <a:p>
          <a:endParaRPr lang="en-US"/>
        </a:p>
      </dgm:t>
    </dgm:pt>
    <dgm:pt modelId="{BE27D10F-841A-412B-894E-6FAC2D363622}">
      <dgm:prSet phldrT="[Text]" custT="1"/>
      <dgm:spPr/>
      <dgm:t>
        <a:bodyPr/>
        <a:lstStyle/>
        <a:p>
          <a:r>
            <a:rPr lang="en-US" sz="2800" dirty="0" smtClean="0"/>
            <a:t>Used to deflate exports and imports that comprise Net Trade</a:t>
          </a:r>
          <a:endParaRPr lang="en-US" sz="2800" dirty="0"/>
        </a:p>
      </dgm:t>
    </dgm:pt>
    <dgm:pt modelId="{C1EA9D1E-1F1C-44FC-84E5-D3CF7AC416BC}" type="parTrans" cxnId="{375CCAD4-F616-49C5-BBB3-E9C84A997848}">
      <dgm:prSet/>
      <dgm:spPr/>
      <dgm:t>
        <a:bodyPr/>
        <a:lstStyle/>
        <a:p>
          <a:endParaRPr lang="en-US"/>
        </a:p>
      </dgm:t>
    </dgm:pt>
    <dgm:pt modelId="{3CEE6B18-CD1A-4238-A503-B6E1C3FDDFE6}" type="sibTrans" cxnId="{375CCAD4-F616-49C5-BBB3-E9C84A997848}">
      <dgm:prSet/>
      <dgm:spPr/>
      <dgm:t>
        <a:bodyPr/>
        <a:lstStyle/>
        <a:p>
          <a:endParaRPr lang="en-US"/>
        </a:p>
      </dgm:t>
    </dgm:pt>
    <dgm:pt modelId="{66F73D15-C4B2-41A9-B789-6F0C571197CC}" type="pres">
      <dgm:prSet presAssocID="{51CBED90-75E8-4B89-8F08-852731E3ABA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D51496F-7C44-4339-B75A-181F45B0205A}" type="pres">
      <dgm:prSet presAssocID="{107D0BB0-A820-4662-A500-7CD5C21359F0}" presName="composite" presStyleCnt="0"/>
      <dgm:spPr/>
    </dgm:pt>
    <dgm:pt modelId="{07D2D913-12EB-4D90-A014-215A5E7087CE}" type="pres">
      <dgm:prSet presAssocID="{107D0BB0-A820-4662-A500-7CD5C21359F0}" presName="bentUpArrow1" presStyleLbl="alignImgPlace1" presStyleIdx="0" presStyleCnt="1" custLinFactNeighborX="1636" custLinFactNeighborY="0"/>
      <dgm:spPr/>
    </dgm:pt>
    <dgm:pt modelId="{3E8C5660-D868-4AFC-9335-0D3ADC271305}" type="pres">
      <dgm:prSet presAssocID="{107D0BB0-A820-4662-A500-7CD5C21359F0}" presName="ParentText" presStyleLbl="node1" presStyleIdx="0" presStyleCnt="2" custLinFactNeighborX="-590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CA5C51-7731-4725-9B29-B95C4CCEE52F}" type="pres">
      <dgm:prSet presAssocID="{107D0BB0-A820-4662-A500-7CD5C21359F0}" presName="ChildText" presStyleLbl="revTx" presStyleIdx="0" presStyleCnt="2" custScaleX="343356" custLinFactNeighborX="88840" custLinFactNeighborY="58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0D297-0909-4791-AFE6-5824EAF56100}" type="pres">
      <dgm:prSet presAssocID="{24E1A0C1-1EA8-48AF-8BE1-9FAB986B2865}" presName="sibTrans" presStyleCnt="0"/>
      <dgm:spPr/>
    </dgm:pt>
    <dgm:pt modelId="{1F298C46-5BA1-415E-8AA5-1C97C0190092}" type="pres">
      <dgm:prSet presAssocID="{2F064CAD-96C9-4B22-9611-9C2023502175}" presName="composite" presStyleCnt="0"/>
      <dgm:spPr/>
    </dgm:pt>
    <dgm:pt modelId="{B4406BD4-F2B0-4A9E-9765-9C971C4E8412}" type="pres">
      <dgm:prSet presAssocID="{2F064CAD-96C9-4B22-9611-9C2023502175}" presName="ParentText" presStyleLbl="node1" presStyleIdx="1" presStyleCnt="2" custLinFactNeighborX="-44261" custLinFactNeighborY="210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46C22-5B4A-42B1-8C1D-EF4C6602E70B}" type="pres">
      <dgm:prSet presAssocID="{2F064CAD-96C9-4B22-9611-9C2023502175}" presName="FinalChildText" presStyleLbl="revTx" presStyleIdx="1" presStyleCnt="2" custScaleX="279138" custLinFactNeighborX="62623" custLinFactNeighborY="-13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D58380-8647-404D-B62A-008B0B9BD488}" type="presOf" srcId="{51CBED90-75E8-4B89-8F08-852731E3ABA7}" destId="{66F73D15-C4B2-41A9-B789-6F0C571197CC}" srcOrd="0" destOrd="0" presId="urn:microsoft.com/office/officeart/2005/8/layout/StepDownProcess"/>
    <dgm:cxn modelId="{2D483A13-1636-4E19-BD18-0A6A0A4DF2D6}" type="presOf" srcId="{FD9D93D4-35B6-4D8F-B6F9-309DC46395A9}" destId="{86CA5C51-7731-4725-9B29-B95C4CCEE52F}" srcOrd="0" destOrd="0" presId="urn:microsoft.com/office/officeart/2005/8/layout/StepDownProcess"/>
    <dgm:cxn modelId="{A3D63783-1986-4CA1-94C7-3C88D56026A2}" type="presOf" srcId="{BE27D10F-841A-412B-894E-6FAC2D363622}" destId="{AB646C22-5B4A-42B1-8C1D-EF4C6602E70B}" srcOrd="0" destOrd="0" presId="urn:microsoft.com/office/officeart/2005/8/layout/StepDownProcess"/>
    <dgm:cxn modelId="{0336482D-E1AD-4485-BCFA-0BEC34C5AD2A}" srcId="{107D0BB0-A820-4662-A500-7CD5C21359F0}" destId="{FD9D93D4-35B6-4D8F-B6F9-309DC46395A9}" srcOrd="0" destOrd="0" parTransId="{52511E83-C21E-406C-94F5-17B4352DCAE4}" sibTransId="{253D1A64-0AAA-487F-889A-AE2EC5E3CC13}"/>
    <dgm:cxn modelId="{E665E317-9352-47C4-9A3B-ED3B9859C43F}" type="presOf" srcId="{2F064CAD-96C9-4B22-9611-9C2023502175}" destId="{B4406BD4-F2B0-4A9E-9765-9C971C4E8412}" srcOrd="0" destOrd="0" presId="urn:microsoft.com/office/officeart/2005/8/layout/StepDownProcess"/>
    <dgm:cxn modelId="{F2DC21C9-8EEB-46E9-A199-09864C03121A}" srcId="{51CBED90-75E8-4B89-8F08-852731E3ABA7}" destId="{107D0BB0-A820-4662-A500-7CD5C21359F0}" srcOrd="0" destOrd="0" parTransId="{44851AB8-AF59-4492-8603-D4779187B2B9}" sibTransId="{24E1A0C1-1EA8-48AF-8BE1-9FAB986B2865}"/>
    <dgm:cxn modelId="{1C05AB10-37C0-47F2-B53D-C987C5C31FB6}" type="presOf" srcId="{107D0BB0-A820-4662-A500-7CD5C21359F0}" destId="{3E8C5660-D868-4AFC-9335-0D3ADC271305}" srcOrd="0" destOrd="0" presId="urn:microsoft.com/office/officeart/2005/8/layout/StepDownProcess"/>
    <dgm:cxn modelId="{3044C1B9-6CA2-49BD-9477-D6BA9DB604BD}" srcId="{51CBED90-75E8-4B89-8F08-852731E3ABA7}" destId="{2F064CAD-96C9-4B22-9611-9C2023502175}" srcOrd="1" destOrd="0" parTransId="{D1C9FD6F-14D0-4DB6-9CF6-0A264B412CBF}" sibTransId="{8A4C3A4A-6786-4DE0-991B-6D675A661A54}"/>
    <dgm:cxn modelId="{375CCAD4-F616-49C5-BBB3-E9C84A997848}" srcId="{2F064CAD-96C9-4B22-9611-9C2023502175}" destId="{BE27D10F-841A-412B-894E-6FAC2D363622}" srcOrd="0" destOrd="0" parTransId="{C1EA9D1E-1F1C-44FC-84E5-D3CF7AC416BC}" sibTransId="{3CEE6B18-CD1A-4238-A503-B6E1C3FDDFE6}"/>
    <dgm:cxn modelId="{FAD74FA9-67B1-474A-82FD-0154F973E406}" type="presParOf" srcId="{66F73D15-C4B2-41A9-B789-6F0C571197CC}" destId="{6D51496F-7C44-4339-B75A-181F45B0205A}" srcOrd="0" destOrd="0" presId="urn:microsoft.com/office/officeart/2005/8/layout/StepDownProcess"/>
    <dgm:cxn modelId="{1873127D-3549-453B-A8EC-609B37317B43}" type="presParOf" srcId="{6D51496F-7C44-4339-B75A-181F45B0205A}" destId="{07D2D913-12EB-4D90-A014-215A5E7087CE}" srcOrd="0" destOrd="0" presId="urn:microsoft.com/office/officeart/2005/8/layout/StepDownProcess"/>
    <dgm:cxn modelId="{8293D996-90EB-4932-89DD-9B9475EE4983}" type="presParOf" srcId="{6D51496F-7C44-4339-B75A-181F45B0205A}" destId="{3E8C5660-D868-4AFC-9335-0D3ADC271305}" srcOrd="1" destOrd="0" presId="urn:microsoft.com/office/officeart/2005/8/layout/StepDownProcess"/>
    <dgm:cxn modelId="{B52617BF-DCA8-4F81-90CA-8D0F42F9EA32}" type="presParOf" srcId="{6D51496F-7C44-4339-B75A-181F45B0205A}" destId="{86CA5C51-7731-4725-9B29-B95C4CCEE52F}" srcOrd="2" destOrd="0" presId="urn:microsoft.com/office/officeart/2005/8/layout/StepDownProcess"/>
    <dgm:cxn modelId="{0165BEA8-220C-4964-BA0F-B620127338EE}" type="presParOf" srcId="{66F73D15-C4B2-41A9-B789-6F0C571197CC}" destId="{A230D297-0909-4791-AFE6-5824EAF56100}" srcOrd="1" destOrd="0" presId="urn:microsoft.com/office/officeart/2005/8/layout/StepDownProcess"/>
    <dgm:cxn modelId="{C3BDA12B-7146-4F16-A143-FC1968D164C1}" type="presParOf" srcId="{66F73D15-C4B2-41A9-B789-6F0C571197CC}" destId="{1F298C46-5BA1-415E-8AA5-1C97C0190092}" srcOrd="2" destOrd="0" presId="urn:microsoft.com/office/officeart/2005/8/layout/StepDownProcess"/>
    <dgm:cxn modelId="{BF6045DF-1B77-4477-93D5-DA1EF612285B}" type="presParOf" srcId="{1F298C46-5BA1-415E-8AA5-1C97C0190092}" destId="{B4406BD4-F2B0-4A9E-9765-9C971C4E8412}" srcOrd="0" destOrd="0" presId="urn:microsoft.com/office/officeart/2005/8/layout/StepDownProcess"/>
    <dgm:cxn modelId="{C0C63AD4-D905-41C3-BF42-D76CE273C146}" type="presParOf" srcId="{1F298C46-5BA1-415E-8AA5-1C97C0190092}" destId="{AB646C22-5B4A-42B1-8C1D-EF4C6602E70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CBED90-75E8-4B89-8F08-852731E3ABA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7D0BB0-A820-4662-A500-7CD5C21359F0}">
      <dgm:prSet phldrT="[Text]"/>
      <dgm:spPr/>
      <dgm:t>
        <a:bodyPr/>
        <a:lstStyle/>
        <a:p>
          <a:r>
            <a:rPr lang="en-US" dirty="0" smtClean="0"/>
            <a:t>Domestic and Import Price Change</a:t>
          </a:r>
          <a:endParaRPr lang="en-US" dirty="0"/>
        </a:p>
      </dgm:t>
    </dgm:pt>
    <dgm:pt modelId="{44851AB8-AF59-4492-8603-D4779187B2B9}" type="parTrans" cxnId="{F2DC21C9-8EEB-46E9-A199-09864C03121A}">
      <dgm:prSet/>
      <dgm:spPr/>
      <dgm:t>
        <a:bodyPr/>
        <a:lstStyle/>
        <a:p>
          <a:endParaRPr lang="en-US"/>
        </a:p>
      </dgm:t>
    </dgm:pt>
    <dgm:pt modelId="{24E1A0C1-1EA8-48AF-8BE1-9FAB986B2865}" type="sibTrans" cxnId="{F2DC21C9-8EEB-46E9-A199-09864C03121A}">
      <dgm:prSet/>
      <dgm:spPr/>
      <dgm:t>
        <a:bodyPr/>
        <a:lstStyle/>
        <a:p>
          <a:endParaRPr lang="en-US"/>
        </a:p>
      </dgm:t>
    </dgm:pt>
    <dgm:pt modelId="{FD9D93D4-35B6-4D8F-B6F9-309DC46395A9}">
      <dgm:prSet phldrT="[Text]" custT="1"/>
      <dgm:spPr/>
      <dgm:t>
        <a:bodyPr/>
        <a:lstStyle/>
        <a:p>
          <a:r>
            <a:rPr lang="en-US" sz="2800" dirty="0" smtClean="0"/>
            <a:t>Commodity Producer Price Indexes</a:t>
          </a:r>
          <a:endParaRPr lang="en-US" sz="2800" dirty="0"/>
        </a:p>
      </dgm:t>
    </dgm:pt>
    <dgm:pt modelId="{52511E83-C21E-406C-94F5-17B4352DCAE4}" type="parTrans" cxnId="{0336482D-E1AD-4485-BCFA-0BEC34C5AD2A}">
      <dgm:prSet/>
      <dgm:spPr/>
      <dgm:t>
        <a:bodyPr/>
        <a:lstStyle/>
        <a:p>
          <a:endParaRPr lang="en-US"/>
        </a:p>
      </dgm:t>
    </dgm:pt>
    <dgm:pt modelId="{253D1A64-0AAA-487F-889A-AE2EC5E3CC13}" type="sibTrans" cxnId="{0336482D-E1AD-4485-BCFA-0BEC34C5AD2A}">
      <dgm:prSet/>
      <dgm:spPr/>
      <dgm:t>
        <a:bodyPr/>
        <a:lstStyle/>
        <a:p>
          <a:endParaRPr lang="en-US"/>
        </a:p>
      </dgm:t>
    </dgm:pt>
    <dgm:pt modelId="{2F064CAD-96C9-4B22-9611-9C2023502175}">
      <dgm:prSet phldrT="[Text]"/>
      <dgm:spPr/>
      <dgm:t>
        <a:bodyPr/>
        <a:lstStyle/>
        <a:p>
          <a:r>
            <a:rPr lang="en-US" dirty="0" smtClean="0"/>
            <a:t>E, M, S</a:t>
          </a:r>
          <a:endParaRPr lang="en-US" dirty="0"/>
        </a:p>
      </dgm:t>
    </dgm:pt>
    <dgm:pt modelId="{D1C9FD6F-14D0-4DB6-9CF6-0A264B412CBF}" type="parTrans" cxnId="{3044C1B9-6CA2-49BD-9477-D6BA9DB604BD}">
      <dgm:prSet/>
      <dgm:spPr/>
      <dgm:t>
        <a:bodyPr/>
        <a:lstStyle/>
        <a:p>
          <a:endParaRPr lang="en-US"/>
        </a:p>
      </dgm:t>
    </dgm:pt>
    <dgm:pt modelId="{8A4C3A4A-6786-4DE0-991B-6D675A661A54}" type="sibTrans" cxnId="{3044C1B9-6CA2-49BD-9477-D6BA9DB604BD}">
      <dgm:prSet/>
      <dgm:spPr/>
      <dgm:t>
        <a:bodyPr/>
        <a:lstStyle/>
        <a:p>
          <a:endParaRPr lang="en-US"/>
        </a:p>
      </dgm:t>
    </dgm:pt>
    <dgm:pt modelId="{BE27D10F-841A-412B-894E-6FAC2D363622}">
      <dgm:prSet phldrT="[Text]" custT="1"/>
      <dgm:spPr/>
      <dgm:t>
        <a:bodyPr/>
        <a:lstStyle/>
        <a:p>
          <a:r>
            <a:rPr lang="en-US" sz="2800" dirty="0" smtClean="0"/>
            <a:t>Used to deflate cost of inputs into U.S. production</a:t>
          </a:r>
          <a:endParaRPr lang="en-US" sz="2800" dirty="0"/>
        </a:p>
      </dgm:t>
    </dgm:pt>
    <dgm:pt modelId="{C1EA9D1E-1F1C-44FC-84E5-D3CF7AC416BC}" type="parTrans" cxnId="{375CCAD4-F616-49C5-BBB3-E9C84A997848}">
      <dgm:prSet/>
      <dgm:spPr/>
      <dgm:t>
        <a:bodyPr/>
        <a:lstStyle/>
        <a:p>
          <a:endParaRPr lang="en-US"/>
        </a:p>
      </dgm:t>
    </dgm:pt>
    <dgm:pt modelId="{3CEE6B18-CD1A-4238-A503-B6E1C3FDDFE6}" type="sibTrans" cxnId="{375CCAD4-F616-49C5-BBB3-E9C84A997848}">
      <dgm:prSet/>
      <dgm:spPr/>
      <dgm:t>
        <a:bodyPr/>
        <a:lstStyle/>
        <a:p>
          <a:endParaRPr lang="en-US"/>
        </a:p>
      </dgm:t>
    </dgm:pt>
    <dgm:pt modelId="{3A5090F9-4D20-439E-925C-90DC567B8738}">
      <dgm:prSet custT="1"/>
      <dgm:spPr/>
      <dgm:t>
        <a:bodyPr/>
        <a:lstStyle/>
        <a:p>
          <a:r>
            <a:rPr lang="en-US" sz="2800" dirty="0" smtClean="0"/>
            <a:t>Import Price Indexes</a:t>
          </a:r>
          <a:endParaRPr lang="en-US" sz="2800" dirty="0"/>
        </a:p>
      </dgm:t>
    </dgm:pt>
    <dgm:pt modelId="{9D96A681-0F59-470D-AE08-19A82033302C}" type="parTrans" cxnId="{9F77E8CA-B4A2-435B-9E69-3756C32F849E}">
      <dgm:prSet/>
      <dgm:spPr/>
      <dgm:t>
        <a:bodyPr/>
        <a:lstStyle/>
        <a:p>
          <a:endParaRPr lang="en-US"/>
        </a:p>
      </dgm:t>
    </dgm:pt>
    <dgm:pt modelId="{ADA93FAF-7630-42B6-9278-15D63A0036BA}" type="sibTrans" cxnId="{9F77E8CA-B4A2-435B-9E69-3756C32F849E}">
      <dgm:prSet/>
      <dgm:spPr/>
      <dgm:t>
        <a:bodyPr/>
        <a:lstStyle/>
        <a:p>
          <a:endParaRPr lang="en-US"/>
        </a:p>
      </dgm:t>
    </dgm:pt>
    <dgm:pt modelId="{66F73D15-C4B2-41A9-B789-6F0C571197CC}" type="pres">
      <dgm:prSet presAssocID="{51CBED90-75E8-4B89-8F08-852731E3ABA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D51496F-7C44-4339-B75A-181F45B0205A}" type="pres">
      <dgm:prSet presAssocID="{107D0BB0-A820-4662-A500-7CD5C21359F0}" presName="composite" presStyleCnt="0"/>
      <dgm:spPr/>
    </dgm:pt>
    <dgm:pt modelId="{07D2D913-12EB-4D90-A014-215A5E7087CE}" type="pres">
      <dgm:prSet presAssocID="{107D0BB0-A820-4662-A500-7CD5C21359F0}" presName="bentUpArrow1" presStyleLbl="alignImgPlace1" presStyleIdx="0" presStyleCnt="1" custLinFactNeighborX="1636" custLinFactNeighborY="0"/>
      <dgm:spPr/>
    </dgm:pt>
    <dgm:pt modelId="{3E8C5660-D868-4AFC-9335-0D3ADC271305}" type="pres">
      <dgm:prSet presAssocID="{107D0BB0-A820-4662-A500-7CD5C21359F0}" presName="ParentText" presStyleLbl="node1" presStyleIdx="0" presStyleCnt="2" custLinFactNeighborX="-590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CA5C51-7731-4725-9B29-B95C4CCEE52F}" type="pres">
      <dgm:prSet presAssocID="{107D0BB0-A820-4662-A500-7CD5C21359F0}" presName="ChildText" presStyleLbl="revTx" presStyleIdx="0" presStyleCnt="2" custScaleX="343356" custLinFactNeighborX="88840" custLinFactNeighborY="58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0D297-0909-4791-AFE6-5824EAF56100}" type="pres">
      <dgm:prSet presAssocID="{24E1A0C1-1EA8-48AF-8BE1-9FAB986B2865}" presName="sibTrans" presStyleCnt="0"/>
      <dgm:spPr/>
    </dgm:pt>
    <dgm:pt modelId="{1F298C46-5BA1-415E-8AA5-1C97C0190092}" type="pres">
      <dgm:prSet presAssocID="{2F064CAD-96C9-4B22-9611-9C2023502175}" presName="composite" presStyleCnt="0"/>
      <dgm:spPr/>
    </dgm:pt>
    <dgm:pt modelId="{B4406BD4-F2B0-4A9E-9765-9C971C4E8412}" type="pres">
      <dgm:prSet presAssocID="{2F064CAD-96C9-4B22-9611-9C2023502175}" presName="ParentText" presStyleLbl="node1" presStyleIdx="1" presStyleCnt="2" custLinFactNeighborX="-44261" custLinFactNeighborY="210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46C22-5B4A-42B1-8C1D-EF4C6602E70B}" type="pres">
      <dgm:prSet presAssocID="{2F064CAD-96C9-4B22-9611-9C2023502175}" presName="FinalChildText" presStyleLbl="revTx" presStyleIdx="1" presStyleCnt="2" custScaleX="279138" custLinFactNeighborX="62623" custLinFactNeighborY="-13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1F5072-DB7E-47FA-B5CB-62F89403D6B3}" type="presOf" srcId="{51CBED90-75E8-4B89-8F08-852731E3ABA7}" destId="{66F73D15-C4B2-41A9-B789-6F0C571197CC}" srcOrd="0" destOrd="0" presId="urn:microsoft.com/office/officeart/2005/8/layout/StepDownProcess"/>
    <dgm:cxn modelId="{0336482D-E1AD-4485-BCFA-0BEC34C5AD2A}" srcId="{107D0BB0-A820-4662-A500-7CD5C21359F0}" destId="{FD9D93D4-35B6-4D8F-B6F9-309DC46395A9}" srcOrd="0" destOrd="0" parTransId="{52511E83-C21E-406C-94F5-17B4352DCAE4}" sibTransId="{253D1A64-0AAA-487F-889A-AE2EC5E3CC13}"/>
    <dgm:cxn modelId="{8E27FEA5-1EA4-4C8D-A278-1B30EB3F597C}" type="presOf" srcId="{FD9D93D4-35B6-4D8F-B6F9-309DC46395A9}" destId="{86CA5C51-7731-4725-9B29-B95C4CCEE52F}" srcOrd="0" destOrd="0" presId="urn:microsoft.com/office/officeart/2005/8/layout/StepDownProcess"/>
    <dgm:cxn modelId="{0FFA71DE-3851-44AE-AE22-3D41A1FF8CE9}" type="presOf" srcId="{107D0BB0-A820-4662-A500-7CD5C21359F0}" destId="{3E8C5660-D868-4AFC-9335-0D3ADC271305}" srcOrd="0" destOrd="0" presId="urn:microsoft.com/office/officeart/2005/8/layout/StepDownProcess"/>
    <dgm:cxn modelId="{9F77E8CA-B4A2-435B-9E69-3756C32F849E}" srcId="{107D0BB0-A820-4662-A500-7CD5C21359F0}" destId="{3A5090F9-4D20-439E-925C-90DC567B8738}" srcOrd="1" destOrd="0" parTransId="{9D96A681-0F59-470D-AE08-19A82033302C}" sibTransId="{ADA93FAF-7630-42B6-9278-15D63A0036BA}"/>
    <dgm:cxn modelId="{8DFA94E6-5631-4FEE-958D-08D707E7CC3B}" type="presOf" srcId="{2F064CAD-96C9-4B22-9611-9C2023502175}" destId="{B4406BD4-F2B0-4A9E-9765-9C971C4E8412}" srcOrd="0" destOrd="0" presId="urn:microsoft.com/office/officeart/2005/8/layout/StepDownProcess"/>
    <dgm:cxn modelId="{F2DC21C9-8EEB-46E9-A199-09864C03121A}" srcId="{51CBED90-75E8-4B89-8F08-852731E3ABA7}" destId="{107D0BB0-A820-4662-A500-7CD5C21359F0}" srcOrd="0" destOrd="0" parTransId="{44851AB8-AF59-4492-8603-D4779187B2B9}" sibTransId="{24E1A0C1-1EA8-48AF-8BE1-9FAB986B2865}"/>
    <dgm:cxn modelId="{614A8C37-0EE6-403F-9CBF-A84D90826829}" type="presOf" srcId="{3A5090F9-4D20-439E-925C-90DC567B8738}" destId="{86CA5C51-7731-4725-9B29-B95C4CCEE52F}" srcOrd="0" destOrd="1" presId="urn:microsoft.com/office/officeart/2005/8/layout/StepDownProcess"/>
    <dgm:cxn modelId="{C5C4C388-7773-4C05-8BBD-C00459628CAB}" type="presOf" srcId="{BE27D10F-841A-412B-894E-6FAC2D363622}" destId="{AB646C22-5B4A-42B1-8C1D-EF4C6602E70B}" srcOrd="0" destOrd="0" presId="urn:microsoft.com/office/officeart/2005/8/layout/StepDownProcess"/>
    <dgm:cxn modelId="{3044C1B9-6CA2-49BD-9477-D6BA9DB604BD}" srcId="{51CBED90-75E8-4B89-8F08-852731E3ABA7}" destId="{2F064CAD-96C9-4B22-9611-9C2023502175}" srcOrd="1" destOrd="0" parTransId="{D1C9FD6F-14D0-4DB6-9CF6-0A264B412CBF}" sibTransId="{8A4C3A4A-6786-4DE0-991B-6D675A661A54}"/>
    <dgm:cxn modelId="{375CCAD4-F616-49C5-BBB3-E9C84A997848}" srcId="{2F064CAD-96C9-4B22-9611-9C2023502175}" destId="{BE27D10F-841A-412B-894E-6FAC2D363622}" srcOrd="0" destOrd="0" parTransId="{C1EA9D1E-1F1C-44FC-84E5-D3CF7AC416BC}" sibTransId="{3CEE6B18-CD1A-4238-A503-B6E1C3FDDFE6}"/>
    <dgm:cxn modelId="{DEDDFF19-C077-4F5B-8B1D-F15BC77D229A}" type="presParOf" srcId="{66F73D15-C4B2-41A9-B789-6F0C571197CC}" destId="{6D51496F-7C44-4339-B75A-181F45B0205A}" srcOrd="0" destOrd="0" presId="urn:microsoft.com/office/officeart/2005/8/layout/StepDownProcess"/>
    <dgm:cxn modelId="{0FECB999-A02A-40A8-9D1D-154261423433}" type="presParOf" srcId="{6D51496F-7C44-4339-B75A-181F45B0205A}" destId="{07D2D913-12EB-4D90-A014-215A5E7087CE}" srcOrd="0" destOrd="0" presId="urn:microsoft.com/office/officeart/2005/8/layout/StepDownProcess"/>
    <dgm:cxn modelId="{951C2923-743A-4C08-BEB6-3A73F8301E3F}" type="presParOf" srcId="{6D51496F-7C44-4339-B75A-181F45B0205A}" destId="{3E8C5660-D868-4AFC-9335-0D3ADC271305}" srcOrd="1" destOrd="0" presId="urn:microsoft.com/office/officeart/2005/8/layout/StepDownProcess"/>
    <dgm:cxn modelId="{192857C1-3AA4-46EF-8FC2-EAD7C456B89A}" type="presParOf" srcId="{6D51496F-7C44-4339-B75A-181F45B0205A}" destId="{86CA5C51-7731-4725-9B29-B95C4CCEE52F}" srcOrd="2" destOrd="0" presId="urn:microsoft.com/office/officeart/2005/8/layout/StepDownProcess"/>
    <dgm:cxn modelId="{4902BFEE-3949-42F3-BCAD-F86D137F9C2F}" type="presParOf" srcId="{66F73D15-C4B2-41A9-B789-6F0C571197CC}" destId="{A230D297-0909-4791-AFE6-5824EAF56100}" srcOrd="1" destOrd="0" presId="urn:microsoft.com/office/officeart/2005/8/layout/StepDownProcess"/>
    <dgm:cxn modelId="{67100FC1-2AF8-4C32-B10B-8E4207B54C52}" type="presParOf" srcId="{66F73D15-C4B2-41A9-B789-6F0C571197CC}" destId="{1F298C46-5BA1-415E-8AA5-1C97C0190092}" srcOrd="2" destOrd="0" presId="urn:microsoft.com/office/officeart/2005/8/layout/StepDownProcess"/>
    <dgm:cxn modelId="{A45C5504-4FC6-4F61-8810-A3FFFF71FCE5}" type="presParOf" srcId="{1F298C46-5BA1-415E-8AA5-1C97C0190092}" destId="{B4406BD4-F2B0-4A9E-9765-9C971C4E8412}" srcOrd="0" destOrd="0" presId="urn:microsoft.com/office/officeart/2005/8/layout/StepDownProcess"/>
    <dgm:cxn modelId="{07550924-002E-4934-B0DD-FABE08B5BC7F}" type="presParOf" srcId="{1F298C46-5BA1-415E-8AA5-1C97C0190092}" destId="{AB646C22-5B4A-42B1-8C1D-EF4C6602E70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E211E9-0007-425A-A343-CE00C1A36B6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8B748-3BCF-403C-9E1E-A39B69696868}">
      <dgm:prSet phldrT="[Text]" custT="1"/>
      <dgm:spPr/>
      <dgm:t>
        <a:bodyPr/>
        <a:lstStyle/>
        <a:p>
          <a:r>
            <a:rPr lang="en-US" sz="3600" b="1" dirty="0" smtClean="0"/>
            <a:t>Something Old</a:t>
          </a:r>
          <a:endParaRPr lang="en-US" sz="3600" b="1" dirty="0"/>
        </a:p>
      </dgm:t>
    </dgm:pt>
    <dgm:pt modelId="{411AE110-CBEF-4F8F-A805-5496F4560326}" type="parTrans" cxnId="{2B12E889-5730-49EB-B32E-BC8572B07BB7}">
      <dgm:prSet/>
      <dgm:spPr/>
      <dgm:t>
        <a:bodyPr/>
        <a:lstStyle/>
        <a:p>
          <a:endParaRPr lang="en-US"/>
        </a:p>
      </dgm:t>
    </dgm:pt>
    <dgm:pt modelId="{C5B6CB08-1190-4796-AEE7-A8ADC84CD1E8}" type="sibTrans" cxnId="{2B12E889-5730-49EB-B32E-BC8572B07BB7}">
      <dgm:prSet/>
      <dgm:spPr/>
      <dgm:t>
        <a:bodyPr/>
        <a:lstStyle/>
        <a:p>
          <a:endParaRPr lang="en-US"/>
        </a:p>
      </dgm:t>
    </dgm:pt>
    <dgm:pt modelId="{C19C46A9-993E-447E-96AB-DEE3649324B2}">
      <dgm:prSet phldrT="[Text]"/>
      <dgm:spPr/>
      <dgm:t>
        <a:bodyPr/>
        <a:lstStyle/>
        <a:p>
          <a:r>
            <a:rPr lang="en-US" dirty="0" smtClean="0"/>
            <a:t>Domestic Net Input Price Indexes</a:t>
          </a:r>
          <a:endParaRPr lang="en-US" dirty="0"/>
        </a:p>
      </dgm:t>
    </dgm:pt>
    <dgm:pt modelId="{550CC15E-A77B-487E-A005-00F5F6B4BAA6}" type="parTrans" cxnId="{C2E42209-9964-4D54-BBFB-C4E216F8EB38}">
      <dgm:prSet/>
      <dgm:spPr/>
      <dgm:t>
        <a:bodyPr/>
        <a:lstStyle/>
        <a:p>
          <a:endParaRPr lang="en-US"/>
        </a:p>
      </dgm:t>
    </dgm:pt>
    <dgm:pt modelId="{630AC692-B4D8-4C5C-ABF5-1FD394C9BF05}" type="sibTrans" cxnId="{C2E42209-9964-4D54-BBFB-C4E216F8EB38}">
      <dgm:prSet/>
      <dgm:spPr/>
      <dgm:t>
        <a:bodyPr/>
        <a:lstStyle/>
        <a:p>
          <a:endParaRPr lang="en-US"/>
        </a:p>
      </dgm:t>
    </dgm:pt>
    <dgm:pt modelId="{8154E3B8-46B9-4060-88AC-1EAC9653A21C}">
      <dgm:prSet phldrT="[Text]" custT="1"/>
      <dgm:spPr/>
      <dgm:t>
        <a:bodyPr/>
        <a:lstStyle/>
        <a:p>
          <a:r>
            <a:rPr lang="en-US" sz="3600" b="1" dirty="0" smtClean="0"/>
            <a:t>Something  New </a:t>
          </a:r>
          <a:endParaRPr lang="en-US" sz="3600" b="1" dirty="0"/>
        </a:p>
      </dgm:t>
    </dgm:pt>
    <dgm:pt modelId="{92090945-8DF3-412C-AE3F-031A7C1832A7}" type="parTrans" cxnId="{5585968B-4015-4ADD-B960-1D074FF67E81}">
      <dgm:prSet/>
      <dgm:spPr/>
      <dgm:t>
        <a:bodyPr/>
        <a:lstStyle/>
        <a:p>
          <a:endParaRPr lang="en-US"/>
        </a:p>
      </dgm:t>
    </dgm:pt>
    <dgm:pt modelId="{849926DD-889F-4C26-8FE0-D2EE06628072}" type="sibTrans" cxnId="{5585968B-4015-4ADD-B960-1D074FF67E81}">
      <dgm:prSet/>
      <dgm:spPr/>
      <dgm:t>
        <a:bodyPr/>
        <a:lstStyle/>
        <a:p>
          <a:endParaRPr lang="en-US"/>
        </a:p>
      </dgm:t>
    </dgm:pt>
    <dgm:pt modelId="{3B87366E-80F5-4E1E-A1B7-7210C4B7849D}">
      <dgm:prSet phldrT="[Text]"/>
      <dgm:spPr/>
      <dgm:t>
        <a:bodyPr/>
        <a:lstStyle/>
        <a:p>
          <a:r>
            <a:rPr lang="en-US" dirty="0" smtClean="0"/>
            <a:t>Import Price Indexes</a:t>
          </a:r>
          <a:endParaRPr lang="en-US" dirty="0"/>
        </a:p>
      </dgm:t>
    </dgm:pt>
    <dgm:pt modelId="{5D4A7F62-BD7F-4825-B0A8-47E350D7A0FE}" type="parTrans" cxnId="{451B067E-3059-466E-8641-FC60F6DA36A7}">
      <dgm:prSet/>
      <dgm:spPr/>
      <dgm:t>
        <a:bodyPr/>
        <a:lstStyle/>
        <a:p>
          <a:endParaRPr lang="en-US"/>
        </a:p>
      </dgm:t>
    </dgm:pt>
    <dgm:pt modelId="{14DF786B-6146-445B-8F2D-EFD825B6E371}" type="sibTrans" cxnId="{451B067E-3059-466E-8641-FC60F6DA36A7}">
      <dgm:prSet/>
      <dgm:spPr/>
      <dgm:t>
        <a:bodyPr/>
        <a:lstStyle/>
        <a:p>
          <a:endParaRPr lang="en-US"/>
        </a:p>
      </dgm:t>
    </dgm:pt>
    <dgm:pt modelId="{D139CBAA-8E9F-4658-ADB4-1348A030B335}">
      <dgm:prSet phldrT="[Text]"/>
      <dgm:spPr/>
      <dgm:t>
        <a:bodyPr/>
        <a:lstStyle/>
        <a:p>
          <a:r>
            <a:rPr lang="en-US" b="1" dirty="0" smtClean="0"/>
            <a:t>Something Borrowed</a:t>
          </a:r>
          <a:endParaRPr lang="en-US" b="1" dirty="0"/>
        </a:p>
      </dgm:t>
    </dgm:pt>
    <dgm:pt modelId="{A86243DE-309E-4065-8F81-D1ACDB840E24}" type="parTrans" cxnId="{1DD2F31E-E027-4B10-A3BA-2624DAC4DD98}">
      <dgm:prSet/>
      <dgm:spPr/>
      <dgm:t>
        <a:bodyPr/>
        <a:lstStyle/>
        <a:p>
          <a:endParaRPr lang="en-US"/>
        </a:p>
      </dgm:t>
    </dgm:pt>
    <dgm:pt modelId="{31E222C9-DA4F-47E7-BD42-DCC604F8D7A3}" type="sibTrans" cxnId="{1DD2F31E-E027-4B10-A3BA-2624DAC4DD98}">
      <dgm:prSet/>
      <dgm:spPr/>
      <dgm:t>
        <a:bodyPr/>
        <a:lstStyle/>
        <a:p>
          <a:endParaRPr lang="en-US"/>
        </a:p>
      </dgm:t>
    </dgm:pt>
    <dgm:pt modelId="{445C4923-08FA-45C7-83B6-10A11F9CB996}">
      <dgm:prSet phldrT="[Text]"/>
      <dgm:spPr/>
      <dgm:t>
        <a:bodyPr/>
        <a:lstStyle/>
        <a:p>
          <a:r>
            <a:rPr lang="en-US" dirty="0" err="1" smtClean="0"/>
            <a:t>Alterman</a:t>
          </a:r>
          <a:r>
            <a:rPr lang="en-US" dirty="0" smtClean="0"/>
            <a:t> et al</a:t>
          </a:r>
          <a:endParaRPr lang="en-US" dirty="0"/>
        </a:p>
      </dgm:t>
    </dgm:pt>
    <dgm:pt modelId="{C52DEC44-D812-4DEB-9B36-3BFC3F75E715}" type="parTrans" cxnId="{CBC11509-A8A3-4F36-BF7C-F21B8EA090EB}">
      <dgm:prSet/>
      <dgm:spPr/>
      <dgm:t>
        <a:bodyPr/>
        <a:lstStyle/>
        <a:p>
          <a:endParaRPr lang="en-US"/>
        </a:p>
      </dgm:t>
    </dgm:pt>
    <dgm:pt modelId="{5DA63A94-A72F-4B87-9468-7EAEA3F314C7}" type="sibTrans" cxnId="{CBC11509-A8A3-4F36-BF7C-F21B8EA090EB}">
      <dgm:prSet/>
      <dgm:spPr/>
      <dgm:t>
        <a:bodyPr/>
        <a:lstStyle/>
        <a:p>
          <a:endParaRPr lang="en-US"/>
        </a:p>
      </dgm:t>
    </dgm:pt>
    <dgm:pt modelId="{852E2018-4666-437F-8E47-8D4C7C5570C2}" type="pres">
      <dgm:prSet presAssocID="{B1E211E9-0007-425A-A343-CE00C1A36B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818185-DDC5-4716-847A-C74BDB29970D}" type="pres">
      <dgm:prSet presAssocID="{1DC8B748-3BCF-403C-9E1E-A39B69696868}" presName="composite" presStyleCnt="0"/>
      <dgm:spPr/>
    </dgm:pt>
    <dgm:pt modelId="{49E2DADC-53B2-47CA-9348-A334A9469966}" type="pres">
      <dgm:prSet presAssocID="{1DC8B748-3BCF-403C-9E1E-A39B69696868}" presName="parTx" presStyleLbl="alignNode1" presStyleIdx="0" presStyleCnt="3" custScaleX="1130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06C9D-D451-4EEB-88D5-7853DD346E29}" type="pres">
      <dgm:prSet presAssocID="{1DC8B748-3BCF-403C-9E1E-A39B69696868}" presName="desTx" presStyleLbl="alignAccFollowNode1" presStyleIdx="0" presStyleCnt="3" custScaleX="113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62062-D860-4FAF-B1FE-A02A14678EE2}" type="pres">
      <dgm:prSet presAssocID="{C5B6CB08-1190-4796-AEE7-A8ADC84CD1E8}" presName="space" presStyleCnt="0"/>
      <dgm:spPr/>
    </dgm:pt>
    <dgm:pt modelId="{5D564A2C-E172-41DC-9912-3D082E8359BB}" type="pres">
      <dgm:prSet presAssocID="{8154E3B8-46B9-4060-88AC-1EAC9653A21C}" presName="composite" presStyleCnt="0"/>
      <dgm:spPr/>
    </dgm:pt>
    <dgm:pt modelId="{C115631F-7736-48AC-8BA7-34FDBB1E51B0}" type="pres">
      <dgm:prSet presAssocID="{8154E3B8-46B9-4060-88AC-1EAC9653A21C}" presName="parTx" presStyleLbl="alignNode1" presStyleIdx="1" presStyleCnt="3" custScaleX="1170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72724-F51D-4BEB-90BF-420E8439726C}" type="pres">
      <dgm:prSet presAssocID="{8154E3B8-46B9-4060-88AC-1EAC9653A21C}" presName="desTx" presStyleLbl="alignAccFollowNode1" presStyleIdx="1" presStyleCnt="3" custScaleX="1164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816B3C-2661-4943-B9ED-01CA95920D3F}" type="pres">
      <dgm:prSet presAssocID="{849926DD-889F-4C26-8FE0-D2EE06628072}" presName="space" presStyleCnt="0"/>
      <dgm:spPr/>
    </dgm:pt>
    <dgm:pt modelId="{6A90AD88-D51E-4317-AA00-088C9A38F96E}" type="pres">
      <dgm:prSet presAssocID="{D139CBAA-8E9F-4658-ADB4-1348A030B335}" presName="composite" presStyleCnt="0"/>
      <dgm:spPr/>
    </dgm:pt>
    <dgm:pt modelId="{D2756FE2-5AF5-4B50-9633-F80F240C86F3}" type="pres">
      <dgm:prSet presAssocID="{D139CBAA-8E9F-4658-ADB4-1348A030B33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7DB9D-7653-4706-91EE-9917D3C0FE8A}" type="pres">
      <dgm:prSet presAssocID="{D139CBAA-8E9F-4658-ADB4-1348A030B33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12E889-5730-49EB-B32E-BC8572B07BB7}" srcId="{B1E211E9-0007-425A-A343-CE00C1A36B65}" destId="{1DC8B748-3BCF-403C-9E1E-A39B69696868}" srcOrd="0" destOrd="0" parTransId="{411AE110-CBEF-4F8F-A805-5496F4560326}" sibTransId="{C5B6CB08-1190-4796-AEE7-A8ADC84CD1E8}"/>
    <dgm:cxn modelId="{9000D2F3-62F8-41B1-8C21-1BB6328D926B}" type="presOf" srcId="{B1E211E9-0007-425A-A343-CE00C1A36B65}" destId="{852E2018-4666-437F-8E47-8D4C7C5570C2}" srcOrd="0" destOrd="0" presId="urn:microsoft.com/office/officeart/2005/8/layout/hList1"/>
    <dgm:cxn modelId="{8CF9DB5D-4958-4338-99F9-572F788C06E5}" type="presOf" srcId="{3B87366E-80F5-4E1E-A1B7-7210C4B7849D}" destId="{5FF72724-F51D-4BEB-90BF-420E8439726C}" srcOrd="0" destOrd="0" presId="urn:microsoft.com/office/officeart/2005/8/layout/hList1"/>
    <dgm:cxn modelId="{2DD1C6E9-695C-4872-B631-4334E52638EA}" type="presOf" srcId="{1DC8B748-3BCF-403C-9E1E-A39B69696868}" destId="{49E2DADC-53B2-47CA-9348-A334A9469966}" srcOrd="0" destOrd="0" presId="urn:microsoft.com/office/officeart/2005/8/layout/hList1"/>
    <dgm:cxn modelId="{678DD12E-B83C-48DB-8BFA-3FB7A1056FD9}" type="presOf" srcId="{C19C46A9-993E-447E-96AB-DEE3649324B2}" destId="{6BA06C9D-D451-4EEB-88D5-7853DD346E29}" srcOrd="0" destOrd="0" presId="urn:microsoft.com/office/officeart/2005/8/layout/hList1"/>
    <dgm:cxn modelId="{451B067E-3059-466E-8641-FC60F6DA36A7}" srcId="{8154E3B8-46B9-4060-88AC-1EAC9653A21C}" destId="{3B87366E-80F5-4E1E-A1B7-7210C4B7849D}" srcOrd="0" destOrd="0" parTransId="{5D4A7F62-BD7F-4825-B0A8-47E350D7A0FE}" sibTransId="{14DF786B-6146-445B-8F2D-EFD825B6E371}"/>
    <dgm:cxn modelId="{CBC11509-A8A3-4F36-BF7C-F21B8EA090EB}" srcId="{D139CBAA-8E9F-4658-ADB4-1348A030B335}" destId="{445C4923-08FA-45C7-83B6-10A11F9CB996}" srcOrd="0" destOrd="0" parTransId="{C52DEC44-D812-4DEB-9B36-3BFC3F75E715}" sibTransId="{5DA63A94-A72F-4B87-9468-7EAEA3F314C7}"/>
    <dgm:cxn modelId="{1DD2F31E-E027-4B10-A3BA-2624DAC4DD98}" srcId="{B1E211E9-0007-425A-A343-CE00C1A36B65}" destId="{D139CBAA-8E9F-4658-ADB4-1348A030B335}" srcOrd="2" destOrd="0" parTransId="{A86243DE-309E-4065-8F81-D1ACDB840E24}" sibTransId="{31E222C9-DA4F-47E7-BD42-DCC604F8D7A3}"/>
    <dgm:cxn modelId="{2D47EBB8-5F8E-4418-80D9-EC93134C0C82}" type="presOf" srcId="{D139CBAA-8E9F-4658-ADB4-1348A030B335}" destId="{D2756FE2-5AF5-4B50-9633-F80F240C86F3}" srcOrd="0" destOrd="0" presId="urn:microsoft.com/office/officeart/2005/8/layout/hList1"/>
    <dgm:cxn modelId="{C2E42209-9964-4D54-BBFB-C4E216F8EB38}" srcId="{1DC8B748-3BCF-403C-9E1E-A39B69696868}" destId="{C19C46A9-993E-447E-96AB-DEE3649324B2}" srcOrd="0" destOrd="0" parTransId="{550CC15E-A77B-487E-A005-00F5F6B4BAA6}" sibTransId="{630AC692-B4D8-4C5C-ABF5-1FD394C9BF05}"/>
    <dgm:cxn modelId="{5585968B-4015-4ADD-B960-1D074FF67E81}" srcId="{B1E211E9-0007-425A-A343-CE00C1A36B65}" destId="{8154E3B8-46B9-4060-88AC-1EAC9653A21C}" srcOrd="1" destOrd="0" parTransId="{92090945-8DF3-412C-AE3F-031A7C1832A7}" sibTransId="{849926DD-889F-4C26-8FE0-D2EE06628072}"/>
    <dgm:cxn modelId="{E5EE3046-02D7-49F2-96BA-21ED2BFA0F16}" type="presOf" srcId="{445C4923-08FA-45C7-83B6-10A11F9CB996}" destId="{4B27DB9D-7653-4706-91EE-9917D3C0FE8A}" srcOrd="0" destOrd="0" presId="urn:microsoft.com/office/officeart/2005/8/layout/hList1"/>
    <dgm:cxn modelId="{504C5C58-724E-4EE1-AE94-4D8337F2B905}" type="presOf" srcId="{8154E3B8-46B9-4060-88AC-1EAC9653A21C}" destId="{C115631F-7736-48AC-8BA7-34FDBB1E51B0}" srcOrd="0" destOrd="0" presId="urn:microsoft.com/office/officeart/2005/8/layout/hList1"/>
    <dgm:cxn modelId="{D32B836B-2575-408C-B945-6CF2F1A2E432}" type="presParOf" srcId="{852E2018-4666-437F-8E47-8D4C7C5570C2}" destId="{43818185-DDC5-4716-847A-C74BDB29970D}" srcOrd="0" destOrd="0" presId="urn:microsoft.com/office/officeart/2005/8/layout/hList1"/>
    <dgm:cxn modelId="{B1D44BCA-170F-49FF-8988-25AEB2C18866}" type="presParOf" srcId="{43818185-DDC5-4716-847A-C74BDB29970D}" destId="{49E2DADC-53B2-47CA-9348-A334A9469966}" srcOrd="0" destOrd="0" presId="urn:microsoft.com/office/officeart/2005/8/layout/hList1"/>
    <dgm:cxn modelId="{CD7E5741-A157-4607-8779-F6DF55921B38}" type="presParOf" srcId="{43818185-DDC5-4716-847A-C74BDB29970D}" destId="{6BA06C9D-D451-4EEB-88D5-7853DD346E29}" srcOrd="1" destOrd="0" presId="urn:microsoft.com/office/officeart/2005/8/layout/hList1"/>
    <dgm:cxn modelId="{86EE37F6-5CAA-4878-B5B5-E47ECAFD903A}" type="presParOf" srcId="{852E2018-4666-437F-8E47-8D4C7C5570C2}" destId="{0E962062-D860-4FAF-B1FE-A02A14678EE2}" srcOrd="1" destOrd="0" presId="urn:microsoft.com/office/officeart/2005/8/layout/hList1"/>
    <dgm:cxn modelId="{403CC512-9C97-4F83-A85F-A7CBB90BFBE9}" type="presParOf" srcId="{852E2018-4666-437F-8E47-8D4C7C5570C2}" destId="{5D564A2C-E172-41DC-9912-3D082E8359BB}" srcOrd="2" destOrd="0" presId="urn:microsoft.com/office/officeart/2005/8/layout/hList1"/>
    <dgm:cxn modelId="{495E9C32-9CB0-4C9B-97BD-11B1B87A6A8B}" type="presParOf" srcId="{5D564A2C-E172-41DC-9912-3D082E8359BB}" destId="{C115631F-7736-48AC-8BA7-34FDBB1E51B0}" srcOrd="0" destOrd="0" presId="urn:microsoft.com/office/officeart/2005/8/layout/hList1"/>
    <dgm:cxn modelId="{A985963B-0516-473C-ADA0-3145A6420A5E}" type="presParOf" srcId="{5D564A2C-E172-41DC-9912-3D082E8359BB}" destId="{5FF72724-F51D-4BEB-90BF-420E8439726C}" srcOrd="1" destOrd="0" presId="urn:microsoft.com/office/officeart/2005/8/layout/hList1"/>
    <dgm:cxn modelId="{D359AE0C-D9A8-4FDE-A48C-509F3F738552}" type="presParOf" srcId="{852E2018-4666-437F-8E47-8D4C7C5570C2}" destId="{D0816B3C-2661-4943-B9ED-01CA95920D3F}" srcOrd="3" destOrd="0" presId="urn:microsoft.com/office/officeart/2005/8/layout/hList1"/>
    <dgm:cxn modelId="{05B4B324-9B8A-4E67-8E17-024BE8B8EB23}" type="presParOf" srcId="{852E2018-4666-437F-8E47-8D4C7C5570C2}" destId="{6A90AD88-D51E-4317-AA00-088C9A38F96E}" srcOrd="4" destOrd="0" presId="urn:microsoft.com/office/officeart/2005/8/layout/hList1"/>
    <dgm:cxn modelId="{557E4706-597A-475C-ABF6-B94199C81E1A}" type="presParOf" srcId="{6A90AD88-D51E-4317-AA00-088C9A38F96E}" destId="{D2756FE2-5AF5-4B50-9633-F80F240C86F3}" srcOrd="0" destOrd="0" presId="urn:microsoft.com/office/officeart/2005/8/layout/hList1"/>
    <dgm:cxn modelId="{B46AA3AF-2632-4A4E-B518-F114B52D08ED}" type="presParOf" srcId="{6A90AD88-D51E-4317-AA00-088C9A38F96E}" destId="{4B27DB9D-7653-4706-91EE-9917D3C0FE8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E211E9-0007-425A-A343-CE00C1A36B6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54E3B8-46B9-4060-88AC-1EAC9653A21C}">
      <dgm:prSet phldrT="[Text]" custT="1"/>
      <dgm:spPr/>
      <dgm:t>
        <a:bodyPr/>
        <a:lstStyle/>
        <a:p>
          <a:r>
            <a:rPr lang="en-US" sz="3600" b="1" dirty="0" smtClean="0"/>
            <a:t>Something  Blue </a:t>
          </a:r>
          <a:endParaRPr lang="en-US" sz="3600" b="1" dirty="0"/>
        </a:p>
      </dgm:t>
    </dgm:pt>
    <dgm:pt modelId="{92090945-8DF3-412C-AE3F-031A7C1832A7}" type="parTrans" cxnId="{5585968B-4015-4ADD-B960-1D074FF67E81}">
      <dgm:prSet/>
      <dgm:spPr/>
      <dgm:t>
        <a:bodyPr/>
        <a:lstStyle/>
        <a:p>
          <a:endParaRPr lang="en-US"/>
        </a:p>
      </dgm:t>
    </dgm:pt>
    <dgm:pt modelId="{849926DD-889F-4C26-8FE0-D2EE06628072}" type="sibTrans" cxnId="{5585968B-4015-4ADD-B960-1D074FF67E81}">
      <dgm:prSet/>
      <dgm:spPr/>
      <dgm:t>
        <a:bodyPr/>
        <a:lstStyle/>
        <a:p>
          <a:endParaRPr lang="en-US"/>
        </a:p>
      </dgm:t>
    </dgm:pt>
    <dgm:pt modelId="{3B87366E-80F5-4E1E-A1B7-7210C4B7849D}">
      <dgm:prSet phldrT="[Text]" custT="1"/>
      <dgm:spPr/>
      <dgm:t>
        <a:bodyPr/>
        <a:lstStyle/>
        <a:p>
          <a:pPr algn="ctr"/>
          <a:r>
            <a:rPr lang="en-US" sz="3600" dirty="0" smtClean="0"/>
            <a:t>Does not address the critiques of sourcing substitution bias</a:t>
          </a:r>
          <a:endParaRPr lang="en-US" sz="3600" dirty="0"/>
        </a:p>
      </dgm:t>
    </dgm:pt>
    <dgm:pt modelId="{5D4A7F62-BD7F-4825-B0A8-47E350D7A0FE}" type="parTrans" cxnId="{451B067E-3059-466E-8641-FC60F6DA36A7}">
      <dgm:prSet/>
      <dgm:spPr/>
      <dgm:t>
        <a:bodyPr/>
        <a:lstStyle/>
        <a:p>
          <a:endParaRPr lang="en-US"/>
        </a:p>
      </dgm:t>
    </dgm:pt>
    <dgm:pt modelId="{14DF786B-6146-445B-8F2D-EFD825B6E371}" type="sibTrans" cxnId="{451B067E-3059-466E-8641-FC60F6DA36A7}">
      <dgm:prSet/>
      <dgm:spPr/>
      <dgm:t>
        <a:bodyPr/>
        <a:lstStyle/>
        <a:p>
          <a:endParaRPr lang="en-US"/>
        </a:p>
      </dgm:t>
    </dgm:pt>
    <dgm:pt modelId="{852E2018-4666-437F-8E47-8D4C7C5570C2}" type="pres">
      <dgm:prSet presAssocID="{B1E211E9-0007-425A-A343-CE00C1A36B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564A2C-E172-41DC-9912-3D082E8359BB}" type="pres">
      <dgm:prSet presAssocID="{8154E3B8-46B9-4060-88AC-1EAC9653A21C}" presName="composite" presStyleCnt="0"/>
      <dgm:spPr/>
    </dgm:pt>
    <dgm:pt modelId="{C115631F-7736-48AC-8BA7-34FDBB1E51B0}" type="pres">
      <dgm:prSet presAssocID="{8154E3B8-46B9-4060-88AC-1EAC9653A21C}" presName="parTx" presStyleLbl="alignNode1" presStyleIdx="0" presStyleCnt="1" custScaleX="1170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72724-F51D-4BEB-90BF-420E8439726C}" type="pres">
      <dgm:prSet presAssocID="{8154E3B8-46B9-4060-88AC-1EAC9653A21C}" presName="desTx" presStyleLbl="alignAccFollowNode1" presStyleIdx="0" presStyleCnt="1" custScaleX="116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1B067E-3059-466E-8641-FC60F6DA36A7}" srcId="{8154E3B8-46B9-4060-88AC-1EAC9653A21C}" destId="{3B87366E-80F5-4E1E-A1B7-7210C4B7849D}" srcOrd="0" destOrd="0" parTransId="{5D4A7F62-BD7F-4825-B0A8-47E350D7A0FE}" sibTransId="{14DF786B-6146-445B-8F2D-EFD825B6E371}"/>
    <dgm:cxn modelId="{E35904EF-DE5E-4C59-B9C6-BC44AC1B9417}" type="presOf" srcId="{B1E211E9-0007-425A-A343-CE00C1A36B65}" destId="{852E2018-4666-437F-8E47-8D4C7C5570C2}" srcOrd="0" destOrd="0" presId="urn:microsoft.com/office/officeart/2005/8/layout/hList1"/>
    <dgm:cxn modelId="{54BA4194-0968-4CDF-BDD4-B3D7276811F3}" type="presOf" srcId="{3B87366E-80F5-4E1E-A1B7-7210C4B7849D}" destId="{5FF72724-F51D-4BEB-90BF-420E8439726C}" srcOrd="0" destOrd="0" presId="urn:microsoft.com/office/officeart/2005/8/layout/hList1"/>
    <dgm:cxn modelId="{C71E098F-CCD3-4281-8B35-550591F9CE79}" type="presOf" srcId="{8154E3B8-46B9-4060-88AC-1EAC9653A21C}" destId="{C115631F-7736-48AC-8BA7-34FDBB1E51B0}" srcOrd="0" destOrd="0" presId="urn:microsoft.com/office/officeart/2005/8/layout/hList1"/>
    <dgm:cxn modelId="{5585968B-4015-4ADD-B960-1D074FF67E81}" srcId="{B1E211E9-0007-425A-A343-CE00C1A36B65}" destId="{8154E3B8-46B9-4060-88AC-1EAC9653A21C}" srcOrd="0" destOrd="0" parTransId="{92090945-8DF3-412C-AE3F-031A7C1832A7}" sibTransId="{849926DD-889F-4C26-8FE0-D2EE06628072}"/>
    <dgm:cxn modelId="{A089E9F1-8271-4008-B557-0265CB265799}" type="presParOf" srcId="{852E2018-4666-437F-8E47-8D4C7C5570C2}" destId="{5D564A2C-E172-41DC-9912-3D082E8359BB}" srcOrd="0" destOrd="0" presId="urn:microsoft.com/office/officeart/2005/8/layout/hList1"/>
    <dgm:cxn modelId="{3338D880-3AE7-49A8-BD4D-09AAA69184CC}" type="presParOf" srcId="{5D564A2C-E172-41DC-9912-3D082E8359BB}" destId="{C115631F-7736-48AC-8BA7-34FDBB1E51B0}" srcOrd="0" destOrd="0" presId="urn:microsoft.com/office/officeart/2005/8/layout/hList1"/>
    <dgm:cxn modelId="{39E4FDC0-FA6A-4CC4-BBA2-7018449DFF9A}" type="presParOf" srcId="{5D564A2C-E172-41DC-9912-3D082E8359BB}" destId="{5FF72724-F51D-4BEB-90BF-420E8439726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2D913-12EB-4D90-A014-215A5E7087CE}">
      <dsp:nvSpPr>
        <dsp:cNvPr id="0" name=""/>
        <dsp:cNvSpPr/>
      </dsp:nvSpPr>
      <dsp:spPr>
        <a:xfrm rot="5400000">
          <a:off x="990733" y="1770666"/>
          <a:ext cx="1583534" cy="180279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8C5660-D868-4AFC-9335-0D3ADC271305}">
      <dsp:nvSpPr>
        <dsp:cNvPr id="0" name=""/>
        <dsp:cNvSpPr/>
      </dsp:nvSpPr>
      <dsp:spPr>
        <a:xfrm>
          <a:off x="0" y="15287"/>
          <a:ext cx="2665739" cy="186593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Domestic Price Change</a:t>
          </a:r>
          <a:endParaRPr lang="en-US" sz="3400" kern="1200" dirty="0"/>
        </a:p>
      </dsp:txBody>
      <dsp:txXfrm>
        <a:off x="91104" y="106391"/>
        <a:ext cx="2483531" cy="1683723"/>
      </dsp:txXfrm>
    </dsp:sp>
    <dsp:sp modelId="{86CA5C51-7731-4725-9B29-B95C4CCEE52F}">
      <dsp:nvSpPr>
        <dsp:cNvPr id="0" name=""/>
        <dsp:cNvSpPr/>
      </dsp:nvSpPr>
      <dsp:spPr>
        <a:xfrm>
          <a:off x="2570773" y="281486"/>
          <a:ext cx="6657003" cy="1508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Final Demand Producer Price Indexes</a:t>
          </a:r>
          <a:endParaRPr lang="en-US" sz="2800" kern="1200" dirty="0"/>
        </a:p>
      </dsp:txBody>
      <dsp:txXfrm>
        <a:off x="2570773" y="281486"/>
        <a:ext cx="6657003" cy="1508127"/>
      </dsp:txXfrm>
    </dsp:sp>
    <dsp:sp modelId="{B4406BD4-F2B0-4A9E-9765-9C971C4E8412}">
      <dsp:nvSpPr>
        <dsp:cNvPr id="0" name=""/>
        <dsp:cNvSpPr/>
      </dsp:nvSpPr>
      <dsp:spPr>
        <a:xfrm>
          <a:off x="2704365" y="2126630"/>
          <a:ext cx="2665739" cy="186593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C, I, G, X</a:t>
          </a:r>
          <a:endParaRPr lang="en-US" sz="3400" kern="1200" dirty="0"/>
        </a:p>
      </dsp:txBody>
      <dsp:txXfrm>
        <a:off x="2795469" y="2217734"/>
        <a:ext cx="2483531" cy="1683723"/>
      </dsp:txXfrm>
    </dsp:sp>
    <dsp:sp modelId="{AB646C22-5B4A-42B1-8C1D-EF4C6602E70B}">
      <dsp:nvSpPr>
        <dsp:cNvPr id="0" name=""/>
        <dsp:cNvSpPr/>
      </dsp:nvSpPr>
      <dsp:spPr>
        <a:xfrm>
          <a:off x="5355118" y="2269636"/>
          <a:ext cx="5411941" cy="1508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Used to deflate outputs of businesses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Adjusts for price change of domestic production output</a:t>
          </a:r>
          <a:endParaRPr lang="en-US" sz="2800" kern="1200" dirty="0"/>
        </a:p>
      </dsp:txBody>
      <dsp:txXfrm>
        <a:off x="5355118" y="2269636"/>
        <a:ext cx="5411941" cy="15081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2D913-12EB-4D90-A014-215A5E7087CE}">
      <dsp:nvSpPr>
        <dsp:cNvPr id="0" name=""/>
        <dsp:cNvSpPr/>
      </dsp:nvSpPr>
      <dsp:spPr>
        <a:xfrm rot="5400000">
          <a:off x="990733" y="1770666"/>
          <a:ext cx="1583534" cy="180279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8C5660-D868-4AFC-9335-0D3ADC271305}">
      <dsp:nvSpPr>
        <dsp:cNvPr id="0" name=""/>
        <dsp:cNvSpPr/>
      </dsp:nvSpPr>
      <dsp:spPr>
        <a:xfrm>
          <a:off x="0" y="15287"/>
          <a:ext cx="2665739" cy="186593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Price Change of Traded Goods</a:t>
          </a:r>
          <a:endParaRPr lang="en-US" sz="3300" kern="1200" dirty="0"/>
        </a:p>
      </dsp:txBody>
      <dsp:txXfrm>
        <a:off x="91104" y="106391"/>
        <a:ext cx="2483531" cy="1683723"/>
      </dsp:txXfrm>
    </dsp:sp>
    <dsp:sp modelId="{86CA5C51-7731-4725-9B29-B95C4CCEE52F}">
      <dsp:nvSpPr>
        <dsp:cNvPr id="0" name=""/>
        <dsp:cNvSpPr/>
      </dsp:nvSpPr>
      <dsp:spPr>
        <a:xfrm>
          <a:off x="2570773" y="281486"/>
          <a:ext cx="6657003" cy="1508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Export and Import Price Indexes</a:t>
          </a:r>
          <a:endParaRPr lang="en-US" sz="2800" kern="1200" dirty="0"/>
        </a:p>
      </dsp:txBody>
      <dsp:txXfrm>
        <a:off x="2570773" y="281486"/>
        <a:ext cx="6657003" cy="1508127"/>
      </dsp:txXfrm>
    </dsp:sp>
    <dsp:sp modelId="{B4406BD4-F2B0-4A9E-9765-9C971C4E8412}">
      <dsp:nvSpPr>
        <dsp:cNvPr id="0" name=""/>
        <dsp:cNvSpPr/>
      </dsp:nvSpPr>
      <dsp:spPr>
        <a:xfrm>
          <a:off x="2704365" y="2126630"/>
          <a:ext cx="2665739" cy="186593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X, M</a:t>
          </a:r>
          <a:endParaRPr lang="en-US" sz="3300" kern="1200" dirty="0"/>
        </a:p>
      </dsp:txBody>
      <dsp:txXfrm>
        <a:off x="2795469" y="2217734"/>
        <a:ext cx="2483531" cy="1683723"/>
      </dsp:txXfrm>
    </dsp:sp>
    <dsp:sp modelId="{AB646C22-5B4A-42B1-8C1D-EF4C6602E70B}">
      <dsp:nvSpPr>
        <dsp:cNvPr id="0" name=""/>
        <dsp:cNvSpPr/>
      </dsp:nvSpPr>
      <dsp:spPr>
        <a:xfrm>
          <a:off x="5355118" y="2269636"/>
          <a:ext cx="5411941" cy="1508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Used to deflate exports and imports that comprise Net Trade</a:t>
          </a:r>
          <a:endParaRPr lang="en-US" sz="2800" kern="1200" dirty="0"/>
        </a:p>
      </dsp:txBody>
      <dsp:txXfrm>
        <a:off x="5355118" y="2269636"/>
        <a:ext cx="5411941" cy="15081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2D913-12EB-4D90-A014-215A5E7087CE}">
      <dsp:nvSpPr>
        <dsp:cNvPr id="0" name=""/>
        <dsp:cNvSpPr/>
      </dsp:nvSpPr>
      <dsp:spPr>
        <a:xfrm rot="5400000">
          <a:off x="990733" y="1770666"/>
          <a:ext cx="1583534" cy="180279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8C5660-D868-4AFC-9335-0D3ADC271305}">
      <dsp:nvSpPr>
        <dsp:cNvPr id="0" name=""/>
        <dsp:cNvSpPr/>
      </dsp:nvSpPr>
      <dsp:spPr>
        <a:xfrm>
          <a:off x="0" y="15287"/>
          <a:ext cx="2665739" cy="186593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Domestic and Import Price Change</a:t>
          </a:r>
          <a:endParaRPr lang="en-US" sz="3300" kern="1200" dirty="0"/>
        </a:p>
      </dsp:txBody>
      <dsp:txXfrm>
        <a:off x="91104" y="106391"/>
        <a:ext cx="2483531" cy="1683723"/>
      </dsp:txXfrm>
    </dsp:sp>
    <dsp:sp modelId="{86CA5C51-7731-4725-9B29-B95C4CCEE52F}">
      <dsp:nvSpPr>
        <dsp:cNvPr id="0" name=""/>
        <dsp:cNvSpPr/>
      </dsp:nvSpPr>
      <dsp:spPr>
        <a:xfrm>
          <a:off x="2570773" y="281486"/>
          <a:ext cx="6657003" cy="1508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Commodity Producer Price Indexes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Import Price Indexes</a:t>
          </a:r>
          <a:endParaRPr lang="en-US" sz="2800" kern="1200" dirty="0"/>
        </a:p>
      </dsp:txBody>
      <dsp:txXfrm>
        <a:off x="2570773" y="281486"/>
        <a:ext cx="6657003" cy="1508127"/>
      </dsp:txXfrm>
    </dsp:sp>
    <dsp:sp modelId="{B4406BD4-F2B0-4A9E-9765-9C971C4E8412}">
      <dsp:nvSpPr>
        <dsp:cNvPr id="0" name=""/>
        <dsp:cNvSpPr/>
      </dsp:nvSpPr>
      <dsp:spPr>
        <a:xfrm>
          <a:off x="2704365" y="2126630"/>
          <a:ext cx="2665739" cy="186593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E, M, S</a:t>
          </a:r>
          <a:endParaRPr lang="en-US" sz="3300" kern="1200" dirty="0"/>
        </a:p>
      </dsp:txBody>
      <dsp:txXfrm>
        <a:off x="2795469" y="2217734"/>
        <a:ext cx="2483531" cy="1683723"/>
      </dsp:txXfrm>
    </dsp:sp>
    <dsp:sp modelId="{AB646C22-5B4A-42B1-8C1D-EF4C6602E70B}">
      <dsp:nvSpPr>
        <dsp:cNvPr id="0" name=""/>
        <dsp:cNvSpPr/>
      </dsp:nvSpPr>
      <dsp:spPr>
        <a:xfrm>
          <a:off x="5355118" y="2269636"/>
          <a:ext cx="5411941" cy="1508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Used to deflate cost of inputs into U.S. production</a:t>
          </a:r>
          <a:endParaRPr lang="en-US" sz="2800" kern="1200" dirty="0"/>
        </a:p>
      </dsp:txBody>
      <dsp:txXfrm>
        <a:off x="5355118" y="2269636"/>
        <a:ext cx="5411941" cy="15081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2DADC-53B2-47CA-9348-A334A9469966}">
      <dsp:nvSpPr>
        <dsp:cNvPr id="0" name=""/>
        <dsp:cNvSpPr/>
      </dsp:nvSpPr>
      <dsp:spPr>
        <a:xfrm>
          <a:off x="8713" y="423477"/>
          <a:ext cx="3531541" cy="12323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Something Old</a:t>
          </a:r>
          <a:endParaRPr lang="en-US" sz="3600" b="1" kern="1200" dirty="0"/>
        </a:p>
      </dsp:txBody>
      <dsp:txXfrm>
        <a:off x="8713" y="423477"/>
        <a:ext cx="3531541" cy="1232342"/>
      </dsp:txXfrm>
    </dsp:sp>
    <dsp:sp modelId="{6BA06C9D-D451-4EEB-88D5-7853DD346E29}">
      <dsp:nvSpPr>
        <dsp:cNvPr id="0" name=""/>
        <dsp:cNvSpPr/>
      </dsp:nvSpPr>
      <dsp:spPr>
        <a:xfrm>
          <a:off x="9946" y="1655819"/>
          <a:ext cx="3529073" cy="19132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Domestic Net Input Price Indexes</a:t>
          </a:r>
          <a:endParaRPr lang="en-US" sz="3400" kern="1200" dirty="0"/>
        </a:p>
      </dsp:txBody>
      <dsp:txXfrm>
        <a:off x="9946" y="1655819"/>
        <a:ext cx="3529073" cy="1913265"/>
      </dsp:txXfrm>
    </dsp:sp>
    <dsp:sp modelId="{C115631F-7736-48AC-8BA7-34FDBB1E51B0}">
      <dsp:nvSpPr>
        <dsp:cNvPr id="0" name=""/>
        <dsp:cNvSpPr/>
      </dsp:nvSpPr>
      <dsp:spPr>
        <a:xfrm>
          <a:off x="3977480" y="423477"/>
          <a:ext cx="3654932" cy="12323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Something  New </a:t>
          </a:r>
          <a:endParaRPr lang="en-US" sz="3600" b="1" kern="1200" dirty="0"/>
        </a:p>
      </dsp:txBody>
      <dsp:txXfrm>
        <a:off x="3977480" y="423477"/>
        <a:ext cx="3654932" cy="1232342"/>
      </dsp:txXfrm>
    </dsp:sp>
    <dsp:sp modelId="{5FF72724-F51D-4BEB-90BF-420E8439726C}">
      <dsp:nvSpPr>
        <dsp:cNvPr id="0" name=""/>
        <dsp:cNvSpPr/>
      </dsp:nvSpPr>
      <dsp:spPr>
        <a:xfrm>
          <a:off x="3986131" y="1655819"/>
          <a:ext cx="3637630" cy="19132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Import Price Indexes</a:t>
          </a:r>
          <a:endParaRPr lang="en-US" sz="3400" kern="1200" dirty="0"/>
        </a:p>
      </dsp:txBody>
      <dsp:txXfrm>
        <a:off x="3986131" y="1655819"/>
        <a:ext cx="3637630" cy="1913265"/>
      </dsp:txXfrm>
    </dsp:sp>
    <dsp:sp modelId="{D2756FE2-5AF5-4B50-9633-F80F240C86F3}">
      <dsp:nvSpPr>
        <dsp:cNvPr id="0" name=""/>
        <dsp:cNvSpPr/>
      </dsp:nvSpPr>
      <dsp:spPr>
        <a:xfrm>
          <a:off x="8069640" y="423477"/>
          <a:ext cx="3123046" cy="12323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Something Borrowed</a:t>
          </a:r>
          <a:endParaRPr lang="en-US" sz="3400" b="1" kern="1200" dirty="0"/>
        </a:p>
      </dsp:txBody>
      <dsp:txXfrm>
        <a:off x="8069640" y="423477"/>
        <a:ext cx="3123046" cy="1232342"/>
      </dsp:txXfrm>
    </dsp:sp>
    <dsp:sp modelId="{4B27DB9D-7653-4706-91EE-9917D3C0FE8A}">
      <dsp:nvSpPr>
        <dsp:cNvPr id="0" name=""/>
        <dsp:cNvSpPr/>
      </dsp:nvSpPr>
      <dsp:spPr>
        <a:xfrm>
          <a:off x="8069640" y="1655819"/>
          <a:ext cx="3123046" cy="19132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err="1" smtClean="0"/>
            <a:t>Alterman</a:t>
          </a:r>
          <a:r>
            <a:rPr lang="en-US" sz="3400" kern="1200" dirty="0" smtClean="0"/>
            <a:t> et al</a:t>
          </a:r>
          <a:endParaRPr lang="en-US" sz="3400" kern="1200" dirty="0"/>
        </a:p>
      </dsp:txBody>
      <dsp:txXfrm>
        <a:off x="8069640" y="1655819"/>
        <a:ext cx="3123046" cy="19132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5631F-7736-48AC-8BA7-34FDBB1E51B0}">
      <dsp:nvSpPr>
        <dsp:cNvPr id="0" name=""/>
        <dsp:cNvSpPr/>
      </dsp:nvSpPr>
      <dsp:spPr>
        <a:xfrm>
          <a:off x="2774" y="1925"/>
          <a:ext cx="4940077" cy="146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Something  Blue </a:t>
          </a:r>
          <a:endParaRPr lang="en-US" sz="3600" b="1" kern="1200" dirty="0"/>
        </a:p>
      </dsp:txBody>
      <dsp:txXfrm>
        <a:off x="2774" y="1925"/>
        <a:ext cx="4940077" cy="1468800"/>
      </dsp:txXfrm>
    </dsp:sp>
    <dsp:sp modelId="{5FF72724-F51D-4BEB-90BF-420E8439726C}">
      <dsp:nvSpPr>
        <dsp:cNvPr id="0" name=""/>
        <dsp:cNvSpPr/>
      </dsp:nvSpPr>
      <dsp:spPr>
        <a:xfrm>
          <a:off x="9824" y="1470725"/>
          <a:ext cx="4925978" cy="25199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Does not address the critiques of sourcing substitution bias</a:t>
          </a:r>
          <a:endParaRPr lang="en-US" sz="3600" kern="1200" dirty="0"/>
        </a:p>
      </dsp:txBody>
      <dsp:txXfrm>
        <a:off x="9824" y="1470725"/>
        <a:ext cx="4925978" cy="2519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A02C4-2C91-48E7-AB3F-86B6D2E735E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2B809-20C1-41F8-9CA6-774A98FCC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2B809-20C1-41F8-9CA6-774A98FCC3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28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2B809-20C1-41F8-9CA6-774A98FCC31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1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95300" y="1970532"/>
            <a:ext cx="112014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443483"/>
            <a:ext cx="112014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Click,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5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22438"/>
            <a:ext cx="112014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Clr>
                <a:srgbClr val="CE1126"/>
              </a:buClr>
              <a:buNone/>
              <a:defRPr>
                <a:solidFill>
                  <a:srgbClr val="000000"/>
                </a:solidFill>
              </a:defRPr>
            </a:lvl5pPr>
            <a:lvl9pPr marL="3657600" indent="0">
              <a:buNone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orient="horz" pos="28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89635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482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5962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5967" y="1493838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81750" y="1493837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0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2552471"/>
            <a:ext cx="11201400" cy="182358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section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2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58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955721" y="555625"/>
            <a:ext cx="6702879" cy="54213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5925" y="555172"/>
            <a:ext cx="4522788" cy="800100"/>
          </a:xfrm>
        </p:spPr>
        <p:txBody>
          <a:bodyPr/>
          <a:lstStyle>
            <a:lvl1pPr marL="0" indent="0">
              <a:buNone/>
              <a:defRPr/>
            </a:lvl1pPr>
            <a:lvl2pPr marL="457200" indent="0" algn="l">
              <a:buNone/>
              <a:defRPr sz="2400">
                <a:solidFill>
                  <a:schemeClr val="tx1"/>
                </a:solidFill>
              </a:defRPr>
            </a:lvl2pPr>
          </a:lstStyle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15925" y="1355725"/>
            <a:ext cx="4522788" cy="4621213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 marL="1828800" indent="0">
              <a:buSzPct val="90000"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805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8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233988" y="0"/>
            <a:ext cx="1242598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25625"/>
            <a:ext cx="112014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95300" y="274638"/>
            <a:ext cx="11201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95300" y="1752601"/>
            <a:ext cx="112014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88043" y="6335377"/>
            <a:ext cx="774939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550" y="6172200"/>
            <a:ext cx="1098497" cy="6574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1" y="5829624"/>
            <a:ext cx="11212286" cy="102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2" r:id="rId4"/>
    <p:sldLayoutId id="2147483693" r:id="rId5"/>
    <p:sldLayoutId id="2147483694" r:id="rId6"/>
    <p:sldLayoutId id="2147483695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95300" y="466344"/>
            <a:ext cx="1120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Contact Information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s.gov/opub/mlr/2015/article/new-ppi-net-inputs-to-industry-indexes.htm" TargetMode="External"/><Relationship Id="rId2" Type="http://schemas.openxmlformats.org/officeDocument/2006/relationships/hyperlink" Target="https://www.bls.gov/ppi/a-new-bls-satellite-series-inputs-to-industry-price-indexes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Satellite_Series_Feedback@bls.gov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5300" y="825447"/>
            <a:ext cx="11201400" cy="15270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Net Input Price Indexes – Accounting for Imports in the Cost of Production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1200" y="3145536"/>
            <a:ext cx="8229600" cy="256946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b="0" dirty="0" smtClean="0"/>
              <a:t>Federal Economic Statistics Advisory Committee</a:t>
            </a:r>
          </a:p>
          <a:p>
            <a:pPr>
              <a:lnSpc>
                <a:spcPts val="3300"/>
              </a:lnSpc>
            </a:pPr>
            <a:r>
              <a:rPr lang="en-US" b="0" dirty="0" smtClean="0"/>
              <a:t>December 11, 2020</a:t>
            </a:r>
          </a:p>
          <a:p>
            <a:pPr>
              <a:lnSpc>
                <a:spcPts val="3300"/>
              </a:lnSpc>
            </a:pPr>
            <a:endParaRPr lang="en-US" b="0" dirty="0"/>
          </a:p>
          <a:p>
            <a:pPr>
              <a:lnSpc>
                <a:spcPts val="3300"/>
              </a:lnSpc>
            </a:pPr>
            <a:r>
              <a:rPr lang="en-US" b="0" dirty="0" smtClean="0"/>
              <a:t>Susan </a:t>
            </a:r>
            <a:r>
              <a:rPr lang="en-US" b="0" dirty="0"/>
              <a:t>E. Fleck, PhD</a:t>
            </a:r>
          </a:p>
          <a:p>
            <a:pPr>
              <a:lnSpc>
                <a:spcPts val="3300"/>
              </a:lnSpc>
            </a:pPr>
            <a:r>
              <a:rPr lang="en-US" b="0" dirty="0" smtClean="0"/>
              <a:t>Office of Prices and Living Conditions</a:t>
            </a:r>
          </a:p>
          <a:p>
            <a:pPr>
              <a:lnSpc>
                <a:spcPts val="3300"/>
              </a:lnSpc>
            </a:pPr>
            <a:r>
              <a:rPr lang="en-US" b="0" dirty="0" smtClean="0"/>
              <a:t>U.S. Bureau of Labor Statistics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9962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465685"/>
              </p:ext>
            </p:extLst>
          </p:nvPr>
        </p:nvGraphicFramePr>
        <p:xfrm>
          <a:off x="495300" y="1722438"/>
          <a:ext cx="11201400" cy="399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52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73069"/>
              </p:ext>
            </p:extLst>
          </p:nvPr>
        </p:nvGraphicFramePr>
        <p:xfrm>
          <a:off x="3156154" y="1722438"/>
          <a:ext cx="4945627" cy="399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92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2007 Redux – Import Price Indexes in the News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594" y="1114659"/>
            <a:ext cx="4319179" cy="574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44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2007 Redux – Globalization and U.S.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25636"/>
            <a:ext cx="11201400" cy="5189220"/>
          </a:xfrm>
        </p:spPr>
        <p:txBody>
          <a:bodyPr/>
          <a:lstStyle/>
          <a:p>
            <a:r>
              <a:rPr lang="en-US" sz="2200" dirty="0" smtClean="0"/>
              <a:t>$1 million budget proposal</a:t>
            </a:r>
          </a:p>
          <a:p>
            <a:r>
              <a:rPr lang="en-US" sz="2200" dirty="0" smtClean="0"/>
              <a:t>Do statistical </a:t>
            </a:r>
            <a:r>
              <a:rPr lang="en-US" sz="2200" dirty="0"/>
              <a:t>measure of the United States economy correctly interprets the impact of imports and outsourced production; </a:t>
            </a:r>
          </a:p>
          <a:p>
            <a:r>
              <a:rPr lang="en-US" sz="2200" dirty="0" smtClean="0"/>
              <a:t>Do statistical </a:t>
            </a:r>
            <a:r>
              <a:rPr lang="en-US" sz="2200" dirty="0"/>
              <a:t>measures of the United States economy result in an accurate report of United States gross domestic product (GDP), productivity, and other aspects of economic performance; </a:t>
            </a:r>
            <a:endParaRPr lang="en-US" sz="2200" dirty="0" smtClean="0"/>
          </a:p>
          <a:p>
            <a:r>
              <a:rPr lang="en-US" sz="2200" dirty="0" smtClean="0"/>
              <a:t>Is the </a:t>
            </a:r>
            <a:r>
              <a:rPr lang="en-US" sz="2200" dirty="0"/>
              <a:t>impact of imports on United States manufacturing levels and competitiveness </a:t>
            </a:r>
            <a:r>
              <a:rPr lang="en-US" sz="2200" dirty="0" smtClean="0"/>
              <a:t>accurately </a:t>
            </a:r>
            <a:r>
              <a:rPr lang="en-US" sz="2200" dirty="0"/>
              <a:t>reported; and </a:t>
            </a:r>
          </a:p>
          <a:p>
            <a:r>
              <a:rPr lang="en-US" sz="2200" dirty="0" smtClean="0"/>
              <a:t>Do the </a:t>
            </a:r>
            <a:r>
              <a:rPr lang="en-US" sz="2200" dirty="0"/>
              <a:t>methods used for accounting for imported goods and United States wages result in overstating economic growth, domestic manufacturing output, and productivity </a:t>
            </a:r>
            <a:r>
              <a:rPr lang="en-US" sz="2200" dirty="0" smtClean="0"/>
              <a:t>growth?</a:t>
            </a:r>
          </a:p>
          <a:p>
            <a:r>
              <a:rPr lang="en-US" sz="2200" dirty="0" smtClean="0"/>
              <a:t>What </a:t>
            </a:r>
            <a:r>
              <a:rPr lang="en-US" sz="2200" dirty="0"/>
              <a:t>actions should be taken to produce more accurate import price indices on a regular basis; and </a:t>
            </a:r>
          </a:p>
          <a:p>
            <a:r>
              <a:rPr lang="en-US" sz="2200" dirty="0" smtClean="0"/>
              <a:t>What </a:t>
            </a:r>
            <a:r>
              <a:rPr lang="en-US" sz="2200" dirty="0"/>
              <a:t>other measures of economic analysis should be used to accurately reflect the globalization of economic activity and offshoring of domestic </a:t>
            </a:r>
            <a:r>
              <a:rPr lang="en-US" sz="2200" dirty="0" smtClean="0"/>
              <a:t>production?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9922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Offshoring Price Index Bias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202839"/>
              </p:ext>
            </p:extLst>
          </p:nvPr>
        </p:nvGraphicFramePr>
        <p:xfrm>
          <a:off x="1012722" y="1261872"/>
          <a:ext cx="9419302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9480"/>
                <a:gridCol w="992723"/>
                <a:gridCol w="984310"/>
                <a:gridCol w="899591"/>
                <a:gridCol w="884903"/>
                <a:gridCol w="924232"/>
                <a:gridCol w="93406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69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 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 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 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 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 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8669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Chair A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Domestic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Chair B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Domestic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Chair B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en-US" sz="2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Imported </a:t>
                      </a:r>
                      <a:endParaRPr lang="en-US" sz="24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Chair C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Domestic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Chair </a:t>
                      </a:r>
                      <a:r>
                        <a:rPr lang="en-US" sz="24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n-US" sz="2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Imported </a:t>
                      </a:r>
                      <a:endParaRPr lang="en-US" sz="24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Chair D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en-US" sz="2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Imported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Producer Price Index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 Price Index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Input Price Index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Buyer’s Input Price Index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4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82240"/>
            <a:ext cx="10462260" cy="409194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Net Input Price Index on Balance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6381751" y="1371600"/>
            <a:ext cx="4636770" cy="540258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100000"/>
              <a:buFont typeface="Verdana" panose="020B0604030504040204" pitchFamily="34" charset="0"/>
              <a:buChar char="-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Does not address sourcing substitution bias</a:t>
            </a:r>
          </a:p>
          <a:p>
            <a:pPr eaLnBrk="1" hangingPunct="1">
              <a:lnSpc>
                <a:spcPct val="90000"/>
              </a:lnSpc>
              <a:buSzPct val="100000"/>
              <a:buFont typeface="Verdana" panose="020B0604030504040204" pitchFamily="34" charset="0"/>
              <a:buChar char="-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Excludes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labor and capital investment </a:t>
            </a:r>
          </a:p>
          <a:p>
            <a:pPr eaLnBrk="1" hangingPunct="1">
              <a:lnSpc>
                <a:spcPct val="90000"/>
              </a:lnSpc>
              <a:buSzPct val="100000"/>
              <a:buFont typeface="Verdana" panose="020B0604030504040204" pitchFamily="34" charset="0"/>
              <a:buChar char="-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Does not account for imported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services</a:t>
            </a:r>
          </a:p>
          <a:p>
            <a:pPr eaLnBrk="1" hangingPunct="1">
              <a:lnSpc>
                <a:spcPct val="90000"/>
              </a:lnSpc>
              <a:buSzPct val="100000"/>
              <a:buFont typeface="Verdana" panose="020B0604030504040204" pitchFamily="34" charset="0"/>
              <a:buChar char="-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Excludes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domestically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produced services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where no PPI is published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endParaRPr lang="en-US" sz="1200" dirty="0"/>
          </a:p>
        </p:txBody>
      </p:sp>
      <p:sp>
        <p:nvSpPr>
          <p:cNvPr id="8" name="Rectangle 3"/>
          <p:cNvSpPr txBox="1">
            <a:spLocks noGrp="1"/>
          </p:cNvSpPr>
          <p:nvPr>
            <p:ph sz="quarter" idx="10"/>
          </p:nvPr>
        </p:nvSpPr>
        <p:spPr>
          <a:xfrm>
            <a:off x="1390015" y="1371600"/>
            <a:ext cx="4439921" cy="5473881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Wingdings" pitchFamily="2" charset="2"/>
              <a:buChar char=""/>
              <a:defRPr sz="3200" kern="1200">
                <a:solidFill>
                  <a:srgbClr val="192168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125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Verdana" panose="020B0604030504040204" pitchFamily="34" charset="0"/>
              <a:buChar char="+"/>
            </a:pPr>
            <a:r>
              <a:rPr lang="en-US" sz="2400" dirty="0" smtClean="0"/>
              <a:t>Responds to industry data user needs</a:t>
            </a:r>
          </a:p>
          <a:p>
            <a:pPr>
              <a:buFont typeface="Verdana" panose="020B0604030504040204" pitchFamily="34" charset="0"/>
              <a:buChar char="+"/>
            </a:pPr>
            <a:r>
              <a:rPr lang="en-US" sz="2400" dirty="0" smtClean="0"/>
              <a:t>Based on official PPIs and MPIs</a:t>
            </a:r>
          </a:p>
          <a:p>
            <a:pPr>
              <a:buFont typeface="Verdana" panose="020B0604030504040204" pitchFamily="34" charset="0"/>
              <a:buChar char="+"/>
            </a:pPr>
            <a:r>
              <a:rPr lang="en-US" sz="2400" dirty="0" smtClean="0"/>
              <a:t>Updated Monthly with PFEIs</a:t>
            </a:r>
            <a:endParaRPr lang="en-US" sz="2400" dirty="0"/>
          </a:p>
          <a:p>
            <a:pPr>
              <a:buFont typeface="Verdana" panose="020B0604030504040204" pitchFamily="34" charset="0"/>
              <a:buChar char="+"/>
            </a:pPr>
            <a:r>
              <a:rPr lang="en-US" sz="2400" dirty="0"/>
              <a:t>Cost effective</a:t>
            </a:r>
          </a:p>
          <a:p>
            <a:pPr>
              <a:buFont typeface="Verdana" panose="020B0604030504040204" pitchFamily="34" charset="0"/>
              <a:buChar char="+"/>
            </a:pPr>
            <a:r>
              <a:rPr lang="en-US" sz="2400" dirty="0" smtClean="0"/>
              <a:t>Fair proxy </a:t>
            </a:r>
            <a:r>
              <a:rPr lang="en-US" sz="2400" dirty="0"/>
              <a:t>of a </a:t>
            </a:r>
            <a:r>
              <a:rPr lang="en-US" sz="2400" dirty="0" smtClean="0"/>
              <a:t>buyer’s </a:t>
            </a:r>
            <a:r>
              <a:rPr lang="en-US" sz="2400" dirty="0"/>
              <a:t>price index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83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44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Input Price Index –</a:t>
            </a:r>
            <a:br>
              <a:rPr lang="en-US" dirty="0" smtClean="0"/>
            </a:br>
            <a:r>
              <a:rPr lang="en-US" dirty="0" smtClean="0"/>
              <a:t>Example of Relative Importance, Dec 2019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185461"/>
              </p:ext>
            </p:extLst>
          </p:nvPr>
        </p:nvGraphicFramePr>
        <p:xfrm>
          <a:off x="495300" y="1892244"/>
          <a:ext cx="10833100" cy="4375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31"/>
                <a:gridCol w="7571640"/>
                <a:gridCol w="1467829"/>
              </a:tblGrid>
              <a:tr h="477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IN337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Inputs to 337, furniture and related product manufacturing,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excl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capital investment and labor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7620" marR="7620" marT="7620" marB="0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IN3371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Inputs to 337, domestically produced products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86.562</a:t>
                      </a:r>
                    </a:p>
                  </a:txBody>
                  <a:tcPr marL="7620" marR="7620" marT="7620" marB="0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IN33711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Inputs to 337, domestically produced goods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57.751</a:t>
                      </a:r>
                    </a:p>
                  </a:txBody>
                  <a:tcPr marL="7620" marR="7620" marT="7620" marB="0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PPI-091503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Paper boxes and containers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3.103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PPI-072304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Laminated plastics plates, sheet (excluding packaging), and shapes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2.941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PPI-092201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Particleboard and fiberboard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2.406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PPI-081106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Softwood lumber, not edge worked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IN33712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Inputs to 337, domestically produced services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28.812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PPI-576101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Paper and plastics products wholesaling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5.668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PPI-573101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Building materials, paint, and hardware wholesaling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PPI-572101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Furnishings wholesaling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2.424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IN3372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Inputs to 337, imported goods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13.438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MPI-337215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Showcase, partition, shelving, and locker manufacturing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2.228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Input Price Index –</a:t>
            </a:r>
            <a:br>
              <a:rPr lang="en-US" dirty="0" smtClean="0"/>
            </a:br>
            <a:r>
              <a:rPr lang="en-US" dirty="0" smtClean="0"/>
              <a:t>Example of Relative Importance, Dec 2019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523020"/>
              </p:ext>
            </p:extLst>
          </p:nvPr>
        </p:nvGraphicFramePr>
        <p:xfrm>
          <a:off x="495300" y="1892244"/>
          <a:ext cx="10833100" cy="4436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631"/>
                <a:gridCol w="7571640"/>
                <a:gridCol w="1467829"/>
              </a:tblGrid>
              <a:tr h="477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IN337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Inputs to 337, 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Furniture </a:t>
                      </a: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and related product manufacturing, </a:t>
                      </a:r>
                      <a:r>
                        <a:rPr lang="en-US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excl</a:t>
                      </a:r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capital investment and labor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7620" marR="7620" marT="7620" marB="0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IN3371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Inputs to 337, domestically produced products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86.562</a:t>
                      </a:r>
                    </a:p>
                  </a:txBody>
                  <a:tcPr marL="7620" marR="7620" marT="7620" marB="0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IN33711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Inputs to 337, domestically produced goods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57.751</a:t>
                      </a:r>
                    </a:p>
                  </a:txBody>
                  <a:tcPr marL="7620" marR="7620" marT="7620" marB="0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PPI-091503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Paper boxes and containers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3.103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PPI-072304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Laminated plastics plates, sheet (excluding packaging), and shapes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2.941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PPI-092201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Particleboard and fiberboard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2.406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PPI-081106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Softwood lumber, not edge worked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IN33712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Inputs to 337, domestically produced services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28.812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PPI-576101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Paper and plastics products wholesaling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5.668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PPI-573101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Building materials, paint, and hardware wholesaling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PPI-572101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Furnishings wholesaling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2.424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IN3372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Inputs to 337, imported goods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13.438</a:t>
                      </a:r>
                    </a:p>
                  </a:txBody>
                  <a:tcPr marL="7620" marR="7620" marT="7620" marB="0" anchor="b"/>
                </a:tc>
              </a:tr>
              <a:tr h="318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MPI-337215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Showcase, partition, shelving, and locker manufacturing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2.228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 flipV="1">
            <a:off x="6577781" y="2959510"/>
            <a:ext cx="1376516" cy="9832"/>
          </a:xfrm>
          <a:prstGeom prst="straightConnector1">
            <a:avLst/>
          </a:prstGeom>
          <a:ln w="66675">
            <a:solidFill>
              <a:schemeClr val="tx2">
                <a:lumMod val="50000"/>
                <a:lumOff val="50000"/>
              </a:schemeClr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6700684" y="4527755"/>
            <a:ext cx="1376516" cy="9832"/>
          </a:xfrm>
          <a:prstGeom prst="straightConnector1">
            <a:avLst/>
          </a:prstGeom>
          <a:ln w="66675">
            <a:solidFill>
              <a:schemeClr val="tx2">
                <a:lumMod val="50000"/>
                <a:lumOff val="50000"/>
              </a:schemeClr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889523" y="5817804"/>
            <a:ext cx="1376516" cy="9832"/>
          </a:xfrm>
          <a:prstGeom prst="straightConnector1">
            <a:avLst/>
          </a:prstGeom>
          <a:ln w="66675">
            <a:solidFill>
              <a:srgbClr val="7030A0"/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085394" y="2755533"/>
            <a:ext cx="1037303" cy="34162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550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85394" y="2724786"/>
            <a:ext cx="1265083" cy="489112"/>
          </a:xfrm>
          <a:prstGeom prst="rect">
            <a:avLst/>
          </a:prstGeom>
          <a:solidFill>
            <a:schemeClr val="accent1">
              <a:tint val="2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rtlCol="0" anchor="ctr">
            <a:normAutofit fontScale="475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97 PPIs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08298" y="4283199"/>
            <a:ext cx="1265083" cy="465782"/>
          </a:xfrm>
          <a:prstGeom prst="rect">
            <a:avLst/>
          </a:prstGeom>
          <a:solidFill>
            <a:schemeClr val="accent1">
              <a:tint val="20000"/>
            </a:schemeClr>
          </a:solidFill>
          <a:ln w="25400">
            <a:solidFill>
              <a:schemeClr val="tx2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rtlCol="0" anchor="ctr">
            <a:normAutofit fontScale="475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47 PPIs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06558" y="5592913"/>
            <a:ext cx="1341284" cy="489112"/>
          </a:xfrm>
          <a:prstGeom prst="rect">
            <a:avLst/>
          </a:prstGeom>
          <a:solidFill>
            <a:schemeClr val="accent1">
              <a:tint val="20000"/>
            </a:schemeClr>
          </a:solidFill>
          <a:ln w="28575">
            <a:solidFill>
              <a:srgbClr val="7030A0"/>
            </a:solidFill>
          </a:ln>
        </p:spPr>
        <p:txBody>
          <a:bodyPr vert="horz" wrap="square" lIns="91440" tIns="45720" rIns="91440" bIns="45720" rtlCol="0" anchor="ctr">
            <a:normAutofit fontScale="475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400" b="1" dirty="0" smtClean="0">
                <a:solidFill>
                  <a:srgbClr val="7030A0"/>
                </a:solidFill>
                <a:latin typeface="Tahoma" pitchFamily="34" charset="0"/>
                <a:ea typeface="+mj-ea"/>
                <a:cs typeface="Tahoma" pitchFamily="34" charset="0"/>
              </a:rPr>
              <a:t>26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MPIs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3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of Combined Input Indexes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42899" y="1958975"/>
            <a:ext cx="3668661" cy="4083050"/>
          </a:xfrm>
        </p:spPr>
        <p:txBody>
          <a:bodyPr/>
          <a:lstStyle/>
          <a:p>
            <a:r>
              <a:rPr lang="en-US" sz="2800" dirty="0" smtClean="0"/>
              <a:t>Industry Inputs exc. </a:t>
            </a:r>
            <a:r>
              <a:rPr lang="en-US" sz="2800" dirty="0" err="1" smtClean="0"/>
              <a:t>intraindustry</a:t>
            </a:r>
            <a:r>
              <a:rPr lang="en-US" sz="2800" dirty="0" smtClean="0"/>
              <a:t> transactions</a:t>
            </a:r>
          </a:p>
          <a:p>
            <a:r>
              <a:rPr lang="en-US" sz="2800" dirty="0" smtClean="0"/>
              <a:t>Business</a:t>
            </a:r>
          </a:p>
          <a:p>
            <a:r>
              <a:rPr lang="en-US" sz="2800" dirty="0" smtClean="0"/>
              <a:t>Approximately 3-digit </a:t>
            </a:r>
            <a:r>
              <a:rPr lang="en-US" sz="2800" dirty="0" smtClean="0"/>
              <a:t>NAICS</a:t>
            </a:r>
          </a:p>
          <a:p>
            <a:r>
              <a:rPr lang="en-US" sz="2800" dirty="0" smtClean="0"/>
              <a:t>Dec 2018 onward</a:t>
            </a:r>
          </a:p>
          <a:p>
            <a:r>
              <a:rPr lang="en-US" sz="2800" dirty="0" smtClean="0"/>
              <a:t>Monthly (NSA)</a:t>
            </a:r>
          </a:p>
          <a:p>
            <a:r>
              <a:rPr lang="en-US" sz="2800" dirty="0" smtClean="0"/>
              <a:t>Modified </a:t>
            </a:r>
            <a:r>
              <a:rPr lang="en-US" sz="2800" dirty="0" err="1" smtClean="0"/>
              <a:t>Laspeyres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95300" y="1133226"/>
            <a:ext cx="3059050" cy="577533"/>
          </a:xfrm>
        </p:spPr>
        <p:txBody>
          <a:bodyPr/>
          <a:lstStyle/>
          <a:p>
            <a:r>
              <a:rPr lang="en-US" sz="2800" b="1" dirty="0" smtClean="0"/>
              <a:t>OPLC Net Input Price Indexes</a:t>
            </a:r>
            <a:endParaRPr lang="en-US" sz="28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52336" y="1958975"/>
            <a:ext cx="3202702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defRPr sz="32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Char char="v"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Inputs to sectoral output</a:t>
            </a:r>
          </a:p>
          <a:p>
            <a:r>
              <a:rPr lang="en-US" sz="2800" dirty="0" smtClean="0"/>
              <a:t>Private Business</a:t>
            </a:r>
          </a:p>
          <a:p>
            <a:r>
              <a:rPr lang="en-US" sz="2800" dirty="0"/>
              <a:t>Approximately 3-digit NAICS</a:t>
            </a:r>
          </a:p>
          <a:p>
            <a:r>
              <a:rPr lang="en-US" sz="2800" dirty="0" smtClean="0"/>
              <a:t>1987 </a:t>
            </a:r>
            <a:r>
              <a:rPr lang="en-US" sz="2800" dirty="0" smtClean="0"/>
              <a:t>onward</a:t>
            </a:r>
          </a:p>
          <a:p>
            <a:r>
              <a:rPr lang="en-US" sz="2800" dirty="0" smtClean="0"/>
              <a:t>Annual</a:t>
            </a:r>
          </a:p>
          <a:p>
            <a:r>
              <a:rPr lang="en-US" sz="2800" dirty="0" err="1" smtClean="0"/>
              <a:t>Tornquist</a:t>
            </a:r>
            <a:endParaRPr lang="en-US" sz="2800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 bwMode="auto">
          <a:xfrm>
            <a:off x="4552336" y="1133226"/>
            <a:ext cx="400173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OPT Combined Input Intermediate Price Index</a:t>
            </a:r>
            <a:endParaRPr lang="en-US" sz="28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896351" y="1958975"/>
            <a:ext cx="3216991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defRPr sz="32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Char char="v"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Inputs </a:t>
            </a:r>
            <a:r>
              <a:rPr lang="en-US" sz="2800" dirty="0"/>
              <a:t>to gross output</a:t>
            </a:r>
          </a:p>
          <a:p>
            <a:r>
              <a:rPr lang="en-US" sz="2800" dirty="0" smtClean="0"/>
              <a:t>Total </a:t>
            </a:r>
            <a:r>
              <a:rPr lang="en-US" sz="2800" dirty="0"/>
              <a:t>economy</a:t>
            </a:r>
          </a:p>
          <a:p>
            <a:r>
              <a:rPr lang="en-US" sz="2800" dirty="0" smtClean="0"/>
              <a:t>Approximately </a:t>
            </a:r>
            <a:r>
              <a:rPr lang="en-US" sz="2800" dirty="0"/>
              <a:t>3-digit NAICS</a:t>
            </a:r>
          </a:p>
          <a:p>
            <a:r>
              <a:rPr lang="en-US" sz="2800" dirty="0" smtClean="0"/>
              <a:t>1947 </a:t>
            </a:r>
            <a:r>
              <a:rPr lang="en-US" sz="2800" dirty="0" smtClean="0"/>
              <a:t>onward,  Annual; 2005Q1 onward, Quarterly </a:t>
            </a:r>
            <a:r>
              <a:rPr lang="en-US" sz="2800" dirty="0"/>
              <a:t>(SA)</a:t>
            </a:r>
          </a:p>
          <a:p>
            <a:r>
              <a:rPr lang="en-US" sz="2800" dirty="0" smtClean="0"/>
              <a:t>Fisher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 bwMode="auto">
          <a:xfrm>
            <a:off x="8896357" y="1147342"/>
            <a:ext cx="280034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BEA Intermediate Input Price Index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9123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5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650394"/>
              </p:ext>
            </p:extLst>
          </p:nvPr>
        </p:nvGraphicFramePr>
        <p:xfrm>
          <a:off x="688258" y="127819"/>
          <a:ext cx="10589341" cy="6145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320778" y="2948448"/>
            <a:ext cx="1499421" cy="51865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475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2019Q1=100</a:t>
            </a:r>
          </a:p>
        </p:txBody>
      </p:sp>
    </p:spTree>
    <p:extLst>
      <p:ext uri="{BB962C8B-B14F-4D97-AF65-F5344CB8AC3E}">
        <p14:creationId xmlns:p14="http://schemas.microsoft.com/office/powerpoint/2010/main" val="13067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868117"/>
              </p:ext>
            </p:extLst>
          </p:nvPr>
        </p:nvGraphicFramePr>
        <p:xfrm>
          <a:off x="688258" y="98324"/>
          <a:ext cx="11008441" cy="616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320778" y="2948448"/>
            <a:ext cx="1499421" cy="51865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475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2019Q1=100</a:t>
            </a:r>
          </a:p>
        </p:txBody>
      </p:sp>
    </p:spTree>
    <p:extLst>
      <p:ext uri="{BB962C8B-B14F-4D97-AF65-F5344CB8AC3E}">
        <p14:creationId xmlns:p14="http://schemas.microsoft.com/office/powerpoint/2010/main" val="226818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396638"/>
              </p:ext>
            </p:extLst>
          </p:nvPr>
        </p:nvGraphicFramePr>
        <p:xfrm>
          <a:off x="428932" y="125361"/>
          <a:ext cx="11175589" cy="6164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320778" y="2948448"/>
            <a:ext cx="1499421" cy="51865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475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2019Q1=100</a:t>
            </a:r>
          </a:p>
        </p:txBody>
      </p:sp>
    </p:spTree>
    <p:extLst>
      <p:ext uri="{BB962C8B-B14F-4D97-AF65-F5344CB8AC3E}">
        <p14:creationId xmlns:p14="http://schemas.microsoft.com/office/powerpoint/2010/main" val="21544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of Net Input Price </a:t>
            </a:r>
            <a:r>
              <a:rPr lang="en-US" dirty="0"/>
              <a:t>I</a:t>
            </a:r>
            <a:r>
              <a:rPr lang="en-US" dirty="0" smtClean="0"/>
              <a:t>ndexes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5300" y="1722120"/>
            <a:ext cx="11201400" cy="4435333"/>
          </a:xfrm>
        </p:spPr>
        <p:txBody>
          <a:bodyPr/>
          <a:lstStyle/>
          <a:p>
            <a:pPr lvl="1"/>
            <a:r>
              <a:rPr lang="en-US" sz="3200" dirty="0" smtClean="0"/>
              <a:t>Industry level analysis</a:t>
            </a:r>
          </a:p>
          <a:p>
            <a:pPr lvl="1"/>
            <a:r>
              <a:rPr lang="en-US" sz="3200" dirty="0" smtClean="0"/>
              <a:t>Price transmission analysis </a:t>
            </a:r>
          </a:p>
          <a:p>
            <a:pPr lvl="1"/>
            <a:r>
              <a:rPr lang="en-US" sz="3200" dirty="0" smtClean="0"/>
              <a:t>Deflation of industries with no marketable output (</a:t>
            </a:r>
            <a:r>
              <a:rPr lang="en-US" sz="3200" dirty="0" err="1" smtClean="0"/>
              <a:t>ie</a:t>
            </a:r>
            <a:r>
              <a:rPr lang="en-US" sz="3200" dirty="0" smtClean="0"/>
              <a:t> social assistance)</a:t>
            </a:r>
          </a:p>
          <a:p>
            <a:pPr lvl="1"/>
            <a:r>
              <a:rPr lang="en-US" sz="3200" dirty="0"/>
              <a:t>Contract price </a:t>
            </a:r>
            <a:r>
              <a:rPr lang="en-US" sz="3200" dirty="0" smtClean="0"/>
              <a:t>adjustment</a:t>
            </a:r>
          </a:p>
          <a:p>
            <a:pPr lvl="1"/>
            <a:r>
              <a:rPr lang="en-US" sz="3200" dirty="0" smtClean="0"/>
              <a:t>Deflation of inputs to domestic production</a:t>
            </a:r>
            <a:endParaRPr lang="en-US" sz="3200" dirty="0"/>
          </a:p>
          <a:p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Find the Net Input Price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898" y="1337187"/>
            <a:ext cx="4817805" cy="4995418"/>
          </a:xfrm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en-US" dirty="0" smtClean="0"/>
              <a:t>Website: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www.bls.gov/ppi/a-new-bls-satellite-series-inputs-to-industry-price-indexes.htm</a:t>
            </a:r>
            <a:endParaRPr lang="en-US" dirty="0" smtClean="0"/>
          </a:p>
          <a:p>
            <a:r>
              <a:rPr lang="en-US" dirty="0" smtClean="0"/>
              <a:t>Article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www.bls.gov/opub/mlr/2015/article/new-ppi-net-inputs-to-industry-indexes.htm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502" y="1337187"/>
            <a:ext cx="6131575" cy="4995418"/>
          </a:xfrm>
          <a:prstGeom prst="rect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6183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Next Steps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feedback: </a:t>
            </a:r>
            <a:r>
              <a:rPr lang="en-US" u="sng" dirty="0">
                <a:hlinkClick r:id="rId2"/>
              </a:rPr>
              <a:t>Satellite_Series_Feedback@bls.gov</a:t>
            </a:r>
            <a:endParaRPr lang="en-US" dirty="0" smtClean="0"/>
          </a:p>
          <a:p>
            <a:r>
              <a:rPr lang="en-US" dirty="0" smtClean="0"/>
              <a:t>Compare with other intermediate input price index measures</a:t>
            </a:r>
          </a:p>
          <a:p>
            <a:r>
              <a:rPr lang="en-US" dirty="0" smtClean="0"/>
              <a:t>Evaluate resources required to publish at different levels of detail (4-digit NAICS, NIPA, grouping by E-M-S) </a:t>
            </a:r>
          </a:p>
          <a:p>
            <a:r>
              <a:rPr lang="en-US" dirty="0" smtClean="0"/>
              <a:t>Evaluate proposed improvements to MPIs using administrative trade data to mitigate new goods and country substitution bias for imported intermediates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95300" y="1828800"/>
            <a:ext cx="11201400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endParaRPr lang="en-US" sz="36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98" y="1828800"/>
            <a:ext cx="11201400" cy="1527048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587898" y="4343343"/>
            <a:ext cx="11201400" cy="117500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And thanks to the Producer Price Index and Import/Export Price Index staff for their work over the past four years to develop the approach for this new data product.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Methodology: weights – domestic inputs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/>
                  <a:t> 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𝐷𝑜𝑚𝑒𝑠𝑡𝑖𝑐𝑊𝑒𝑖𝑔h𝑡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𝑈𝑠𝑒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/(</m:t>
                    </m:r>
                    <m:nary>
                      <m:naryPr>
                        <m:chr m:val="∑"/>
                        <m:limLoc m:val="undOvr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𝑈𝑠𝑒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)∗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𝑊𝐸𝑀𝑉𝑂𝑆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                 </m:t>
                        </m:r>
                      </m:e>
                    </m:nary>
                  </m:oMath>
                </a14:m>
                <a:r>
                  <a:rPr lang="en-US" sz="2000" dirty="0"/>
                  <a:t>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where</a:t>
                </a:r>
              </a:p>
              <a:p>
                <a:pPr lvl="1"/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𝐷𝑜𝑚𝑒𝑠𝑡𝑖𝑐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𝑊𝑒𝑖𝑔h𝑡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refers to the domestically produced weight of commodity c in the input index for industry </a:t>
                </a:r>
                <a:r>
                  <a:rPr lang="en-US" sz="2000" dirty="0" err="1"/>
                  <a:t>i</a:t>
                </a:r>
                <a:endParaRPr lang="en-US" sz="20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𝑈𝑠𝑒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baseline="-25000" dirty="0"/>
                  <a:t> </a:t>
                </a:r>
                <a:r>
                  <a:rPr lang="en-US" sz="2000" dirty="0"/>
                  <a:t>refers to use of commodity c by the industry </a:t>
                </a:r>
                <a:r>
                  <a:rPr lang="en-US" sz="2000" dirty="0" err="1"/>
                  <a:t>i</a:t>
                </a:r>
                <a:endParaRPr lang="en-US" sz="2000" dirty="0"/>
              </a:p>
              <a:p>
                <a:pPr lvl="1"/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𝑈𝑠𝑒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is the total use of commodity c by all 1 through n  industries included in the use table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𝑊𝐸𝑀𝑉𝑂𝑆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is the domestic wherever-made value of shipments for commodity c.   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84" t="-10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3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Methodology: weights – imported inputs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/>
                  <a:t> 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𝐼𝑚𝑝𝑜𝑟𝑡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𝑊𝑒𝑖𝑔h𝑡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𝑈𝑠𝑒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/(</m:t>
                    </m:r>
                    <m:nary>
                      <m:naryPr>
                        <m:chr m:val="∑"/>
                        <m:limLoc m:val="undOvr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𝑈𝑠𝑒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)∗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𝑉𝑂𝐼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                 </m:t>
                        </m:r>
                      </m:e>
                    </m:nary>
                  </m:oMath>
                </a14:m>
                <a:r>
                  <a:rPr lang="en-US" sz="2000" dirty="0"/>
                  <a:t>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where</a:t>
                </a:r>
              </a:p>
              <a:p>
                <a:pPr lvl="1"/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𝐼𝑚𝑝𝑜𝑟𝑡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𝑊𝑒𝑖𝑔h𝑡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refers to the foreign produced weight of commodity c in the input index for industry </a:t>
                </a:r>
                <a:r>
                  <a:rPr lang="en-US" sz="2000" dirty="0" err="1"/>
                  <a:t>i</a:t>
                </a:r>
                <a:endParaRPr lang="en-US" sz="20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𝑈𝑠𝑒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baseline="-25000" dirty="0"/>
                  <a:t> </a:t>
                </a:r>
                <a:r>
                  <a:rPr lang="en-US" sz="2000" dirty="0"/>
                  <a:t>refers to use of commodity c by the industry </a:t>
                </a:r>
                <a:r>
                  <a:rPr lang="en-US" sz="2000" dirty="0" err="1"/>
                  <a:t>i</a:t>
                </a:r>
                <a:endParaRPr lang="en-US" sz="2000" dirty="0"/>
              </a:p>
              <a:p>
                <a:pPr lvl="1"/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𝑈𝑠𝑒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is the total use of commodity c by all 1 through n  industries included in the use table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𝑉𝑂𝐼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is the value of imports for commodity c.   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84" t="-10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525000" y="6324601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 smtClean="0"/>
              <a:t>GDP = </a:t>
            </a:r>
            <a:r>
              <a:rPr lang="it-IT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 + I + G + </a:t>
            </a:r>
            <a:r>
              <a:rPr lang="it-IT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</a:t>
            </a:r>
            <a:r>
              <a:rPr lang="it-IT" b="0" dirty="0"/>
              <a:t> </a:t>
            </a:r>
            <a:r>
              <a:rPr lang="it-IT" b="0" dirty="0" smtClean="0"/>
              <a:t>- M</a:t>
            </a:r>
            <a:r>
              <a:rPr lang="it-IT" b="0" dirty="0"/>
              <a:t/>
            </a:r>
            <a:br>
              <a:rPr lang="it-IT" b="0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303233"/>
              </p:ext>
            </p:extLst>
          </p:nvPr>
        </p:nvGraphicFramePr>
        <p:xfrm>
          <a:off x="495300" y="1722438"/>
          <a:ext cx="10767060" cy="399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9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 smtClean="0"/>
              <a:t>GDP </a:t>
            </a:r>
            <a:r>
              <a:rPr lang="it-IT" b="0" dirty="0"/>
              <a:t>= C + I + G + </a:t>
            </a:r>
            <a:r>
              <a:rPr lang="it-IT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 – M</a:t>
            </a:r>
            <a:br>
              <a:rPr lang="it-IT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421797"/>
              </p:ext>
            </p:extLst>
          </p:nvPr>
        </p:nvGraphicFramePr>
        <p:xfrm>
          <a:off x="495300" y="1722438"/>
          <a:ext cx="10767060" cy="399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95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/>
              <a:t>Intermediate Demand Measures </a:t>
            </a:r>
            <a:r>
              <a:rPr lang="it-IT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Inputs</a:t>
            </a:r>
            <a:r>
              <a:rPr lang="it-IT" b="0" dirty="0"/>
              <a:t> into Domestic Production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443773"/>
              </p:ext>
            </p:extLst>
          </p:nvPr>
        </p:nvGraphicFramePr>
        <p:xfrm>
          <a:off x="495300" y="1722438"/>
          <a:ext cx="10767060" cy="399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10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Input Price Indexes </a:t>
            </a:r>
            <a:br>
              <a:rPr lang="en-US" dirty="0" smtClean="0"/>
            </a:br>
            <a:r>
              <a:rPr lang="en-US" dirty="0" smtClean="0"/>
              <a:t>Based on Detailed Products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169471"/>
              </p:ext>
            </p:extLst>
          </p:nvPr>
        </p:nvGraphicFramePr>
        <p:xfrm>
          <a:off x="495300" y="2263211"/>
          <a:ext cx="11201400" cy="2976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50"/>
                <a:gridCol w="2800350"/>
                <a:gridCol w="2800350"/>
                <a:gridCol w="2800350"/>
              </a:tblGrid>
              <a:tr h="992295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Input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Energy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Materials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Services</a:t>
                      </a:r>
                      <a:endParaRPr lang="en-US" sz="4400" dirty="0"/>
                    </a:p>
                  </a:txBody>
                  <a:tcPr/>
                </a:tc>
              </a:tr>
              <a:tr h="992295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Domestic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2295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Import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166" y="3359974"/>
            <a:ext cx="845374" cy="7833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635" y="3364666"/>
            <a:ext cx="845374" cy="7833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166" y="4301043"/>
            <a:ext cx="845374" cy="7833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659" y="3359974"/>
            <a:ext cx="845374" cy="7833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659" y="4301043"/>
            <a:ext cx="845374" cy="78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2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Input Price Indexes </a:t>
            </a:r>
            <a:br>
              <a:rPr lang="en-US" dirty="0" smtClean="0"/>
            </a:br>
            <a:r>
              <a:rPr lang="en-US" dirty="0" smtClean="0"/>
              <a:t>Publication Format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125196"/>
              </p:ext>
            </p:extLst>
          </p:nvPr>
        </p:nvGraphicFramePr>
        <p:xfrm>
          <a:off x="495300" y="2263211"/>
          <a:ext cx="11201400" cy="2976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50"/>
                <a:gridCol w="2800350"/>
                <a:gridCol w="2247900"/>
                <a:gridCol w="3352800"/>
              </a:tblGrid>
              <a:tr h="992295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Input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Goods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Services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Construction</a:t>
                      </a:r>
                      <a:endParaRPr lang="en-US" sz="4400" dirty="0"/>
                    </a:p>
                  </a:txBody>
                  <a:tcPr/>
                </a:tc>
              </a:tr>
              <a:tr h="992295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Domestic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2295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Import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166" y="3359974"/>
            <a:ext cx="845374" cy="7833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635" y="3364666"/>
            <a:ext cx="845374" cy="7833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166" y="4301043"/>
            <a:ext cx="845374" cy="7833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659" y="3359974"/>
            <a:ext cx="845374" cy="78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9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Industry Net Input Price Indexes Offer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Relevant, reliable, and accessible</a:t>
            </a:r>
          </a:p>
          <a:p>
            <a:r>
              <a:rPr lang="en-US" dirty="0" smtClean="0"/>
              <a:t>Parse </a:t>
            </a:r>
            <a:r>
              <a:rPr lang="en-US" dirty="0"/>
              <a:t>out imported intermediates by domestic use in greater detail than other intermediate input price indexes.</a:t>
            </a:r>
          </a:p>
          <a:p>
            <a:r>
              <a:rPr lang="en-US" dirty="0" smtClean="0"/>
              <a:t>Use unpublished BLS detailed price indexes</a:t>
            </a:r>
          </a:p>
          <a:p>
            <a:r>
              <a:rPr lang="en-US" dirty="0" smtClean="0"/>
              <a:t>Posted monthly</a:t>
            </a:r>
          </a:p>
          <a:p>
            <a:r>
              <a:rPr lang="en-US" dirty="0" smtClean="0"/>
              <a:t>Break out by Domestic/Import, Goods/Service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8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A599D729-591D-4759-9ED8-301693338D9F}"/>
    </a:ext>
  </a:extLst>
</a:theme>
</file>

<file path=ppt/theme/theme2.xml><?xml version="1.0" encoding="utf-8"?>
<a:theme xmlns:a="http://schemas.openxmlformats.org/drawingml/2006/main" name="BLS Trendline Content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67D88B36-7266-430C-9E3B-FDFC33C298B7}"/>
    </a:ext>
  </a:extLst>
</a:theme>
</file>

<file path=ppt/theme/theme3.xml><?xml version="1.0" encoding="utf-8"?>
<a:theme xmlns:a="http://schemas.openxmlformats.org/drawingml/2006/main" name="Contact Informatio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F8C32204-564B-4169-9AB5-0F771E180D6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618DA66BF54F4EA0C2EC35AA6094F4" ma:contentTypeVersion="0" ma:contentTypeDescription="Create a new document." ma:contentTypeScope="" ma:versionID="812a628ee1de80b8d852ddecb54e3de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47A7B0C-0821-433A-8EA6-FE22DFCAEA69}">
  <ds:schemaRefs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5D57739-CFE2-489B-80E7-1402192F26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705258-90B1-409C-84EC-11C8EA6D2D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BLS_Brand_core_widescreen_slides</Template>
  <TotalTime>19815</TotalTime>
  <Words>1144</Words>
  <Application>Microsoft Office PowerPoint</Application>
  <PresentationFormat>Widescreen</PresentationFormat>
  <Paragraphs>307</Paragraphs>
  <Slides>28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Calibri</vt:lpstr>
      <vt:lpstr>Cambria Math</vt:lpstr>
      <vt:lpstr>Century Gothic</vt:lpstr>
      <vt:lpstr>Tahoma</vt:lpstr>
      <vt:lpstr>Verdana</vt:lpstr>
      <vt:lpstr>Wingdings</vt:lpstr>
      <vt:lpstr>Wingdings 3</vt:lpstr>
      <vt:lpstr>Custom Design</vt:lpstr>
      <vt:lpstr>BLS Trendline Content Slide</vt:lpstr>
      <vt:lpstr>Contact Information</vt:lpstr>
      <vt:lpstr>Net Input Price Indexes – Accounting for Imports in the Cost of Production</vt:lpstr>
      <vt:lpstr>INTRODUCTION</vt:lpstr>
      <vt:lpstr>GDP = C + I + G + X - M </vt:lpstr>
      <vt:lpstr>GDP = C + I + G + X – M </vt:lpstr>
      <vt:lpstr>Intermediate Demand Measures Inputs into Domestic Production</vt:lpstr>
      <vt:lpstr>Net Input Price Indexes  Based on Detailed Products</vt:lpstr>
      <vt:lpstr>Net Input Price Indexes  Publication Format</vt:lpstr>
      <vt:lpstr>What Do Industry Net Input Price Indexes Offer </vt:lpstr>
      <vt:lpstr>HISTORICAL CONTEXT</vt:lpstr>
      <vt:lpstr>Brief History</vt:lpstr>
      <vt:lpstr>Brief History</vt:lpstr>
      <vt:lpstr>2007 Redux – Import Price Indexes in the News</vt:lpstr>
      <vt:lpstr>2007 Redux – Globalization and U.S. Statistics</vt:lpstr>
      <vt:lpstr>Offshoring Price Index Bias Example</vt:lpstr>
      <vt:lpstr>New Net Input Price Index on Balance</vt:lpstr>
      <vt:lpstr>DETAILS</vt:lpstr>
      <vt:lpstr>Net Input Price Index – Example of Relative Importance, Dec 2019 </vt:lpstr>
      <vt:lpstr>Net Input Price Index – Example of Relative Importance, Dec 2019 </vt:lpstr>
      <vt:lpstr>Attributes of Combined Input Indexes </vt:lpstr>
      <vt:lpstr>PowerPoint Presentation</vt:lpstr>
      <vt:lpstr>PowerPoint Presentation</vt:lpstr>
      <vt:lpstr>PowerPoint Presentation</vt:lpstr>
      <vt:lpstr>Relevance of Net Input Price Indexes</vt:lpstr>
      <vt:lpstr>Where to Find the Net Input Price Indexes</vt:lpstr>
      <vt:lpstr>Next Steps</vt:lpstr>
      <vt:lpstr>Thank you</vt:lpstr>
      <vt:lpstr>Methodology: weights – domestic inputs</vt:lpstr>
      <vt:lpstr>Methodology: weights – imported inputs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Weinhagen, Jonathan - BLS;S Fleck</dc:creator>
  <cp:keywords>FESAC</cp:keywords>
  <cp:lastModifiedBy>Fleck, Susan - BLS</cp:lastModifiedBy>
  <cp:revision>212</cp:revision>
  <dcterms:created xsi:type="dcterms:W3CDTF">2016-07-25T15:16:03Z</dcterms:created>
  <dcterms:modified xsi:type="dcterms:W3CDTF">2020-12-10T19:46:11Z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0x010100AA618DA66BF54F4EA0C2EC35AA6094F4</vt:lpwstr>
  </property>
</Properties>
</file>